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lfa Slab One" panose="020B0604020202020204" charset="0"/>
      <p:regular r:id="rId9"/>
    </p:embeddedFont>
    <p:embeddedFont>
      <p:font typeface="Arimo Bold" panose="020B0604020202020204" charset="0"/>
      <p:regular r:id="rId10"/>
    </p:embeddedFont>
    <p:embeddedFont>
      <p:font typeface="Barlow Light Bold" panose="020B0604020202020204" charset="0"/>
      <p:regular r:id="rId11"/>
    </p:embeddedFont>
    <p:embeddedFont>
      <p:font typeface="Barlow SemiCondensed Bold" panose="020B0604020202020204" charset="0"/>
      <p:regular r:id="rId12"/>
    </p:embeddedFont>
    <p:embeddedFont>
      <p:font typeface="Calibri" panose="020F0502020204030204" pitchFamily="34" charset="0"/>
      <p:regular r:id="rId13"/>
      <p:bold r:id="rId14"/>
      <p:italic r:id="rId15"/>
      <p:boldItalic r:id="rId16"/>
    </p:embeddedFont>
    <p:embeddedFont>
      <p:font typeface="HK Grotesk Bold" panose="020B0604020202020204" charset="0"/>
      <p:regular r:id="rId17"/>
    </p:embeddedFont>
    <p:embeddedFont>
      <p:font typeface="Lato" panose="020F0502020204030203" pitchFamily="34" charset="0"/>
      <p:regular r:id="rId18"/>
    </p:embeddedFont>
    <p:embeddedFont>
      <p:font typeface="Montserrat" panose="00000500000000000000" pitchFamily="2" charset="0"/>
      <p:regular r:id="rId19"/>
    </p:embeddedFont>
    <p:embeddedFont>
      <p:font typeface="Montserrat Classic Bold" panose="020B0604020202020204" charset="0"/>
      <p:regular r:id="rId20"/>
    </p:embeddedFont>
    <p:embeddedFont>
      <p:font typeface="Montserrat Extra-Bold Bold" panose="020B0604020202020204" charset="0"/>
      <p:regular r:id="rId21"/>
    </p:embeddedFont>
    <p:embeddedFont>
      <p:font typeface="Montserrat Light" panose="020B0604020202020204" pitchFamily="2" charset="0"/>
      <p:regular r:id="rId22"/>
    </p:embeddedFont>
    <p:embeddedFont>
      <p:font typeface="Montserrat Light Bold" panose="020B0604020202020204" charset="0"/>
      <p:regular r:id="rId23"/>
    </p:embeddedFont>
    <p:embeddedFont>
      <p:font typeface="Open Sans" panose="020B0606030504020204" pitchFamily="34" charset="0"/>
      <p:regular r:id="rId24"/>
      <p:bold r:id="rId25"/>
      <p:italic r:id="rId26"/>
      <p:boldItalic r:id="rId27"/>
    </p:embeddedFont>
    <p:embeddedFont>
      <p:font typeface="Open Sans Bold" panose="020B0806030504020204" pitchFamily="34" charset="0"/>
      <p:regular r:id="rId28"/>
      <p:bold r:id="rId29"/>
    </p:embeddedFont>
    <p:embeddedFont>
      <p:font typeface="Open Sans Bold Bold" panose="020B0604020202020204" charset="0"/>
      <p:regular r:id="rId30"/>
    </p:embeddedFont>
    <p:embeddedFont>
      <p:font typeface="Source Sans Pro Bold" panose="020B0604020202020204" charset="0"/>
      <p:regular r:id="rId31"/>
    </p:embeddedFont>
    <p:embeddedFont>
      <p:font typeface="Source Sans Pro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37790"/>
            <a:ext cx="13436207" cy="8549210"/>
            <a:chOff x="0" y="0"/>
            <a:chExt cx="17914942" cy="11398946"/>
          </a:xfrm>
        </p:grpSpPr>
        <p:pic>
          <p:nvPicPr>
            <p:cNvPr id="3" name="Picture 3"/>
            <p:cNvPicPr>
              <a:picLocks noChangeAspect="1"/>
            </p:cNvPicPr>
            <p:nvPr/>
          </p:nvPicPr>
          <p:blipFill>
            <a:blip r:embed="rId2"/>
            <a:srcRect l="5889" r="5889"/>
            <a:stretch>
              <a:fillRect/>
            </a:stretch>
          </p:blipFill>
          <p:spPr>
            <a:xfrm>
              <a:off x="0" y="0"/>
              <a:ext cx="17914942" cy="11398946"/>
            </a:xfrm>
            <a:prstGeom prst="rect">
              <a:avLst/>
            </a:prstGeom>
          </p:spPr>
        </p:pic>
      </p:grpSp>
      <p:sp>
        <p:nvSpPr>
          <p:cNvPr id="4" name="AutoShape 4"/>
          <p:cNvSpPr/>
          <p:nvPr/>
        </p:nvSpPr>
        <p:spPr>
          <a:xfrm>
            <a:off x="1028700" y="0"/>
            <a:ext cx="7874361" cy="8354890"/>
          </a:xfrm>
          <a:prstGeom prst="rect">
            <a:avLst/>
          </a:prstGeom>
          <a:solidFill>
            <a:srgbClr val="004AAD"/>
          </a:solidFill>
        </p:spPr>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94766" y="6086971"/>
            <a:ext cx="882882" cy="1028782"/>
          </a:xfrm>
          <a:prstGeom prst="rect">
            <a:avLst/>
          </a:prstGeom>
        </p:spPr>
      </p:pic>
      <p:pic>
        <p:nvPicPr>
          <p:cNvPr id="6" name="Picture 6"/>
          <p:cNvPicPr>
            <a:picLocks noChangeAspect="1"/>
          </p:cNvPicPr>
          <p:nvPr/>
        </p:nvPicPr>
        <p:blipFill>
          <a:blip r:embed="rId5"/>
          <a:srcRect/>
          <a:stretch>
            <a:fillRect/>
          </a:stretch>
        </p:blipFill>
        <p:spPr>
          <a:xfrm>
            <a:off x="14826554" y="9484693"/>
            <a:ext cx="3186826" cy="525236"/>
          </a:xfrm>
          <a:prstGeom prst="rect">
            <a:avLst/>
          </a:prstGeom>
        </p:spPr>
      </p:pic>
      <p:sp>
        <p:nvSpPr>
          <p:cNvPr id="7" name="TextBox 7"/>
          <p:cNvSpPr txBox="1"/>
          <p:nvPr/>
        </p:nvSpPr>
        <p:spPr>
          <a:xfrm>
            <a:off x="1769985" y="1518028"/>
            <a:ext cx="6392153" cy="6683375"/>
          </a:xfrm>
          <a:prstGeom prst="rect">
            <a:avLst/>
          </a:prstGeom>
        </p:spPr>
        <p:txBody>
          <a:bodyPr lIns="0" tIns="0" rIns="0" bIns="0" rtlCol="0" anchor="t">
            <a:spAutoFit/>
          </a:bodyPr>
          <a:lstStyle/>
          <a:p>
            <a:pPr>
              <a:lnSpc>
                <a:spcPts val="2800"/>
              </a:lnSpc>
            </a:pPr>
            <a:endParaRPr/>
          </a:p>
          <a:p>
            <a:pPr>
              <a:lnSpc>
                <a:spcPts val="2800"/>
              </a:lnSpc>
            </a:pPr>
            <a:r>
              <a:rPr lang="en-US" sz="2000" spc="80">
                <a:solidFill>
                  <a:srgbClr val="FFFFFF"/>
                </a:solidFill>
                <a:latin typeface="Montserrat"/>
              </a:rPr>
              <a:t>SkillPlan, not-for-profit, is a nationally recognized leader in workforce development programming. </a:t>
            </a:r>
          </a:p>
          <a:p>
            <a:pPr>
              <a:lnSpc>
                <a:spcPts val="2800"/>
              </a:lnSpc>
            </a:pPr>
            <a:endParaRPr lang="en-US" sz="2000" spc="80">
              <a:solidFill>
                <a:srgbClr val="FFFFFF"/>
              </a:solidFill>
              <a:latin typeface="Montserrat"/>
            </a:endParaRPr>
          </a:p>
          <a:p>
            <a:pPr>
              <a:lnSpc>
                <a:spcPts val="2800"/>
              </a:lnSpc>
            </a:pPr>
            <a:r>
              <a:rPr lang="en-US" sz="2000" spc="80">
                <a:solidFill>
                  <a:srgbClr val="FFFFFF"/>
                </a:solidFill>
                <a:latin typeface="Montserrat"/>
              </a:rPr>
              <a:t>With over 30 years of experience, SkillPlan provides consulting services and resources to the construction industry, with a focus on pinpointing foundational skills’ gaps, addressing learning challenges and delivering industry-specific training programs to help workers succeed in technical training and on the job. </a:t>
            </a:r>
          </a:p>
          <a:p>
            <a:pPr>
              <a:lnSpc>
                <a:spcPts val="2800"/>
              </a:lnSpc>
            </a:pPr>
            <a:endParaRPr lang="en-US" sz="2000" spc="80">
              <a:solidFill>
                <a:srgbClr val="FFFFFF"/>
              </a:solidFill>
              <a:latin typeface="Montserrat"/>
            </a:endParaRPr>
          </a:p>
          <a:p>
            <a:pPr>
              <a:lnSpc>
                <a:spcPts val="2800"/>
              </a:lnSpc>
            </a:pPr>
            <a:r>
              <a:rPr lang="en-US" sz="2000" spc="80">
                <a:solidFill>
                  <a:srgbClr val="FFFFFF"/>
                </a:solidFill>
                <a:latin typeface="Montserrat"/>
              </a:rPr>
              <a:t>Based in British Columbia, SkillPlan serves 14 international Building Trades unions and their affiliated contractors and technical training providers across North America.</a:t>
            </a:r>
          </a:p>
          <a:p>
            <a:pPr>
              <a:lnSpc>
                <a:spcPts val="2800"/>
              </a:lnSpc>
            </a:pPr>
            <a:endParaRPr lang="en-US" sz="2000" spc="80">
              <a:solidFill>
                <a:srgbClr val="FFFFFF"/>
              </a:solidFill>
              <a:latin typeface="Montserrat"/>
            </a:endParaRPr>
          </a:p>
        </p:txBody>
      </p:sp>
      <p:sp>
        <p:nvSpPr>
          <p:cNvPr id="8" name="TextBox 8"/>
          <p:cNvSpPr txBox="1"/>
          <p:nvPr/>
        </p:nvSpPr>
        <p:spPr>
          <a:xfrm>
            <a:off x="1769985" y="782764"/>
            <a:ext cx="5950637" cy="773364"/>
          </a:xfrm>
          <a:prstGeom prst="rect">
            <a:avLst/>
          </a:prstGeom>
        </p:spPr>
        <p:txBody>
          <a:bodyPr lIns="0" tIns="0" rIns="0" bIns="0" rtlCol="0" anchor="t">
            <a:spAutoFit/>
          </a:bodyPr>
          <a:lstStyle/>
          <a:p>
            <a:pPr>
              <a:lnSpc>
                <a:spcPts val="5940"/>
              </a:lnSpc>
            </a:pPr>
            <a:r>
              <a:rPr lang="en-US" sz="5400">
                <a:solidFill>
                  <a:srgbClr val="FFFFFF"/>
                </a:solidFill>
                <a:latin typeface="Montserrat Classic Bold"/>
              </a:rPr>
              <a:t>About SkillPlan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435597" cy="10287000"/>
            <a:chOff x="0" y="0"/>
            <a:chExt cx="9914130" cy="13716000"/>
          </a:xfrm>
        </p:grpSpPr>
        <p:pic>
          <p:nvPicPr>
            <p:cNvPr id="3" name="Picture 3"/>
            <p:cNvPicPr>
              <a:picLocks noChangeAspect="1"/>
            </p:cNvPicPr>
            <p:nvPr/>
          </p:nvPicPr>
          <p:blipFill>
            <a:blip r:embed="rId2"/>
            <a:srcRect l="19782" r="33013"/>
            <a:stretch>
              <a:fillRect/>
            </a:stretch>
          </p:blipFill>
          <p:spPr>
            <a:xfrm>
              <a:off x="0" y="0"/>
              <a:ext cx="9914130" cy="13716000"/>
            </a:xfrm>
            <a:prstGeom prst="rect">
              <a:avLst/>
            </a:prstGeom>
          </p:spPr>
        </p:pic>
      </p:grpSp>
      <p:sp>
        <p:nvSpPr>
          <p:cNvPr id="4" name="AutoShape 4"/>
          <p:cNvSpPr/>
          <p:nvPr/>
        </p:nvSpPr>
        <p:spPr>
          <a:xfrm>
            <a:off x="622018" y="1028700"/>
            <a:ext cx="6813580" cy="8229600"/>
          </a:xfrm>
          <a:prstGeom prst="rect">
            <a:avLst/>
          </a:prstGeom>
          <a:solidFill>
            <a:srgbClr val="FFFFFF">
              <a:alpha val="74902"/>
            </a:srgbClr>
          </a:solidFill>
        </p:spPr>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2486" y="8743909"/>
            <a:ext cx="882882" cy="1028782"/>
          </a:xfrm>
          <a:prstGeom prst="rect">
            <a:avLst/>
          </a:prstGeom>
        </p:spPr>
      </p:pic>
      <p:sp>
        <p:nvSpPr>
          <p:cNvPr id="6" name="TextBox 6"/>
          <p:cNvSpPr txBox="1"/>
          <p:nvPr/>
        </p:nvSpPr>
        <p:spPr>
          <a:xfrm>
            <a:off x="1322312" y="2853133"/>
            <a:ext cx="4903514" cy="5284470"/>
          </a:xfrm>
          <a:prstGeom prst="rect">
            <a:avLst/>
          </a:prstGeom>
        </p:spPr>
        <p:txBody>
          <a:bodyPr lIns="0" tIns="0" rIns="0" bIns="0" rtlCol="0" anchor="t">
            <a:spAutoFit/>
          </a:bodyPr>
          <a:lstStyle/>
          <a:p>
            <a:pPr>
              <a:lnSpc>
                <a:spcPts val="2520"/>
              </a:lnSpc>
            </a:pPr>
            <a:endParaRPr/>
          </a:p>
          <a:p>
            <a:pPr>
              <a:lnSpc>
                <a:spcPts val="3359"/>
              </a:lnSpc>
            </a:pPr>
            <a:r>
              <a:rPr lang="en-US" sz="2400">
                <a:solidFill>
                  <a:srgbClr val="211A10"/>
                </a:solidFill>
                <a:latin typeface="Open Sans"/>
              </a:rPr>
              <a:t>Successful mentorship is a critical element in building a high-quality workforce and is key to developing qualified journeypersons.</a:t>
            </a:r>
            <a:r>
              <a:rPr lang="en-US" sz="2400">
                <a:solidFill>
                  <a:srgbClr val="211A10"/>
                </a:solidFill>
                <a:latin typeface="Open Sans Bold"/>
              </a:rPr>
              <a:t> </a:t>
            </a:r>
          </a:p>
          <a:p>
            <a:pPr>
              <a:lnSpc>
                <a:spcPts val="3359"/>
              </a:lnSpc>
            </a:pPr>
            <a:endParaRPr lang="en-US" sz="2400">
              <a:solidFill>
                <a:srgbClr val="211A10"/>
              </a:solidFill>
              <a:latin typeface="Open Sans Bold"/>
            </a:endParaRPr>
          </a:p>
          <a:p>
            <a:pPr>
              <a:lnSpc>
                <a:spcPts val="3359"/>
              </a:lnSpc>
            </a:pPr>
            <a:r>
              <a:rPr lang="en-US" sz="2400">
                <a:solidFill>
                  <a:srgbClr val="211A10"/>
                </a:solidFill>
                <a:latin typeface="Open Sans"/>
              </a:rPr>
              <a:t>Especially in the trades, where 80% of learning happens on the job, mentorship has been shown to positively affect productivity, safety, quality and retention.</a:t>
            </a:r>
          </a:p>
          <a:p>
            <a:pPr>
              <a:lnSpc>
                <a:spcPts val="2940"/>
              </a:lnSpc>
            </a:pPr>
            <a:endParaRPr lang="en-US" sz="2400">
              <a:solidFill>
                <a:srgbClr val="211A10"/>
              </a:solidFill>
              <a:latin typeface="Open Sans"/>
            </a:endParaRPr>
          </a:p>
        </p:txBody>
      </p:sp>
      <p:sp>
        <p:nvSpPr>
          <p:cNvPr id="7" name="TextBox 7"/>
          <p:cNvSpPr txBox="1"/>
          <p:nvPr/>
        </p:nvSpPr>
        <p:spPr>
          <a:xfrm>
            <a:off x="1322312" y="1243905"/>
            <a:ext cx="4968183" cy="1686240"/>
          </a:xfrm>
          <a:prstGeom prst="rect">
            <a:avLst/>
          </a:prstGeom>
        </p:spPr>
        <p:txBody>
          <a:bodyPr lIns="0" tIns="0" rIns="0" bIns="0" rtlCol="0" anchor="t">
            <a:spAutoFit/>
          </a:bodyPr>
          <a:lstStyle/>
          <a:p>
            <a:pPr>
              <a:lnSpc>
                <a:spcPts val="6899"/>
              </a:lnSpc>
            </a:pPr>
            <a:endParaRPr/>
          </a:p>
          <a:p>
            <a:pPr>
              <a:lnSpc>
                <a:spcPts val="3303"/>
              </a:lnSpc>
            </a:pPr>
            <a:r>
              <a:rPr lang="en-US" sz="5599">
                <a:solidFill>
                  <a:srgbClr val="2667FF"/>
                </a:solidFill>
                <a:latin typeface="Open Sans Bold Bold"/>
              </a:rPr>
              <a:t>MENTORSHIP</a:t>
            </a:r>
          </a:p>
          <a:p>
            <a:pPr>
              <a:lnSpc>
                <a:spcPts val="4075"/>
              </a:lnSpc>
            </a:pPr>
            <a:r>
              <a:rPr lang="en-US" sz="2500">
                <a:solidFill>
                  <a:srgbClr val="000000"/>
                </a:solidFill>
                <a:latin typeface="Open Sans Bold"/>
              </a:rPr>
              <a:t>Building a stronger industry </a:t>
            </a:r>
          </a:p>
        </p:txBody>
      </p:sp>
      <p:graphicFrame>
        <p:nvGraphicFramePr>
          <p:cNvPr id="8" name="Table 8"/>
          <p:cNvGraphicFramePr>
            <a:graphicFrameLocks noGrp="1"/>
          </p:cNvGraphicFramePr>
          <p:nvPr/>
        </p:nvGraphicFramePr>
        <p:xfrm>
          <a:off x="8915241" y="1178274"/>
          <a:ext cx="5491170" cy="3931576"/>
        </p:xfrm>
        <a:graphic>
          <a:graphicData uri="http://schemas.openxmlformats.org/drawingml/2006/table">
            <a:tbl>
              <a:tblPr/>
              <a:tblGrid>
                <a:gridCol w="5491170">
                  <a:extLst>
                    <a:ext uri="{9D8B030D-6E8A-4147-A177-3AD203B41FA5}">
                      <a16:colId xmlns:a16="http://schemas.microsoft.com/office/drawing/2014/main" val="20000"/>
                    </a:ext>
                  </a:extLst>
                </a:gridCol>
              </a:tblGrid>
              <a:tr h="554532">
                <a:tc>
                  <a:txBody>
                    <a:bodyPr/>
                    <a:lstStyle/>
                    <a:p>
                      <a:pPr algn="l">
                        <a:lnSpc>
                          <a:spcPts val="4081"/>
                        </a:lnSpc>
                        <a:defRPr/>
                      </a:pPr>
                      <a:r>
                        <a:rPr lang="en-US" sz="2267" spc="-116">
                          <a:solidFill>
                            <a:srgbClr val="FFFFFF"/>
                          </a:solidFill>
                          <a:latin typeface="Open Sans Bold"/>
                        </a:rPr>
                        <a:t>Mentoring Principles</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FFFFFF"/>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solidFill>
                      <a:srgbClr val="2667FF"/>
                    </a:solidFill>
                  </a:tcPr>
                </a:tc>
                <a:extLst>
                  <a:ext uri="{0D108BD9-81ED-4DB2-BD59-A6C34878D82A}">
                    <a16:rowId xmlns:a16="http://schemas.microsoft.com/office/drawing/2014/main" val="10000"/>
                  </a:ext>
                </a:extLst>
              </a:tr>
              <a:tr h="554532">
                <a:tc>
                  <a:txBody>
                    <a:bodyPr/>
                    <a:lstStyle/>
                    <a:p>
                      <a:pPr algn="l">
                        <a:lnSpc>
                          <a:spcPts val="2911"/>
                        </a:lnSpc>
                        <a:defRPr/>
                      </a:pPr>
                      <a:r>
                        <a:rPr lang="en-US" sz="2267" spc="-116">
                          <a:solidFill>
                            <a:srgbClr val="211A10"/>
                          </a:solidFill>
                          <a:latin typeface="Open Sans"/>
                        </a:rPr>
                        <a:t>Step 1:  Identify the Point of the Skill</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4532">
                <a:tc>
                  <a:txBody>
                    <a:bodyPr/>
                    <a:lstStyle/>
                    <a:p>
                      <a:pPr algn="l">
                        <a:lnSpc>
                          <a:spcPts val="2911"/>
                        </a:lnSpc>
                        <a:defRPr/>
                      </a:pPr>
                      <a:r>
                        <a:rPr lang="en-US" sz="2267" spc="-116">
                          <a:solidFill>
                            <a:srgbClr val="211A10"/>
                          </a:solidFill>
                          <a:latin typeface="Open Sans"/>
                        </a:rPr>
                        <a:t>Step 2:  Link the Skills</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4532">
                <a:tc>
                  <a:txBody>
                    <a:bodyPr/>
                    <a:lstStyle/>
                    <a:p>
                      <a:pPr algn="l">
                        <a:lnSpc>
                          <a:spcPts val="2911"/>
                        </a:lnSpc>
                        <a:defRPr/>
                      </a:pPr>
                      <a:r>
                        <a:rPr lang="en-US" sz="2267" spc="-116">
                          <a:solidFill>
                            <a:srgbClr val="211A10"/>
                          </a:solidFill>
                          <a:latin typeface="Open Sans"/>
                        </a:rPr>
                        <a:t>Step 3:  Demonstrate the Skill</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4532">
                <a:tc>
                  <a:txBody>
                    <a:bodyPr/>
                    <a:lstStyle/>
                    <a:p>
                      <a:pPr algn="l">
                        <a:lnSpc>
                          <a:spcPts val="2911"/>
                        </a:lnSpc>
                        <a:defRPr/>
                      </a:pPr>
                      <a:r>
                        <a:rPr lang="en-US" sz="2267" spc="-116">
                          <a:solidFill>
                            <a:srgbClr val="211A10"/>
                          </a:solidFill>
                          <a:latin typeface="Open Sans"/>
                        </a:rPr>
                        <a:t>Step 4:  Provide Opportunity for Practice</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532">
                <a:tc>
                  <a:txBody>
                    <a:bodyPr/>
                    <a:lstStyle/>
                    <a:p>
                      <a:pPr algn="l">
                        <a:lnSpc>
                          <a:spcPts val="2911"/>
                        </a:lnSpc>
                        <a:defRPr/>
                      </a:pPr>
                      <a:r>
                        <a:rPr lang="en-US" sz="2267" spc="-116">
                          <a:solidFill>
                            <a:srgbClr val="211A10"/>
                          </a:solidFill>
                          <a:latin typeface="Open Sans"/>
                        </a:rPr>
                        <a:t>Step 5:  Give Feedback</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4532">
                <a:tc>
                  <a:txBody>
                    <a:bodyPr/>
                    <a:lstStyle/>
                    <a:p>
                      <a:pPr algn="l">
                        <a:lnSpc>
                          <a:spcPts val="2911"/>
                        </a:lnSpc>
                        <a:defRPr/>
                      </a:pPr>
                      <a:r>
                        <a:rPr lang="en-US" sz="2267" spc="-116">
                          <a:solidFill>
                            <a:srgbClr val="211A10"/>
                          </a:solidFill>
                          <a:latin typeface="Open Sans"/>
                        </a:rPr>
                        <a:t>Step 6:  Assess Progress</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9" name="Table 9"/>
          <p:cNvGraphicFramePr>
            <a:graphicFrameLocks noGrp="1"/>
          </p:cNvGraphicFramePr>
          <p:nvPr/>
        </p:nvGraphicFramePr>
        <p:xfrm>
          <a:off x="8915241" y="5595027"/>
          <a:ext cx="5491170" cy="3962291"/>
        </p:xfrm>
        <a:graphic>
          <a:graphicData uri="http://schemas.openxmlformats.org/drawingml/2006/table">
            <a:tbl>
              <a:tblPr/>
              <a:tblGrid>
                <a:gridCol w="5491170">
                  <a:extLst>
                    <a:ext uri="{9D8B030D-6E8A-4147-A177-3AD203B41FA5}">
                      <a16:colId xmlns:a16="http://schemas.microsoft.com/office/drawing/2014/main" val="20000"/>
                    </a:ext>
                  </a:extLst>
                </a:gridCol>
              </a:tblGrid>
              <a:tr h="635261">
                <a:tc>
                  <a:txBody>
                    <a:bodyPr/>
                    <a:lstStyle/>
                    <a:p>
                      <a:pPr algn="l">
                        <a:lnSpc>
                          <a:spcPts val="4081"/>
                        </a:lnSpc>
                        <a:defRPr/>
                      </a:pPr>
                      <a:r>
                        <a:rPr lang="en-US" sz="2267" spc="-116">
                          <a:solidFill>
                            <a:srgbClr val="FFFFFF"/>
                          </a:solidFill>
                          <a:latin typeface="Open Sans Bold"/>
                        </a:rPr>
                        <a:t>Apprentice Principles</a:t>
                      </a:r>
                      <a:endParaRPr lang="en-US" sz="1100"/>
                    </a:p>
                  </a:txBody>
                  <a:tcPr marL="69115" marR="69115" marT="69115" marB="69115" anchor="ctr">
                    <a:lnL w="8938" cap="flat" cmpd="sng" algn="ctr">
                      <a:solidFill>
                        <a:srgbClr val="FFFFFF"/>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solidFill>
                      <a:srgbClr val="2667FF"/>
                    </a:solidFill>
                  </a:tcPr>
                </a:tc>
                <a:extLst>
                  <a:ext uri="{0D108BD9-81ED-4DB2-BD59-A6C34878D82A}">
                    <a16:rowId xmlns:a16="http://schemas.microsoft.com/office/drawing/2014/main" val="10000"/>
                  </a:ext>
                </a:extLst>
              </a:tr>
              <a:tr h="554505">
                <a:tc>
                  <a:txBody>
                    <a:bodyPr/>
                    <a:lstStyle/>
                    <a:p>
                      <a:pPr algn="l">
                        <a:lnSpc>
                          <a:spcPts val="2911"/>
                        </a:lnSpc>
                        <a:defRPr/>
                      </a:pPr>
                      <a:r>
                        <a:rPr lang="en-US" sz="2267" spc="-116">
                          <a:solidFill>
                            <a:srgbClr val="211A10"/>
                          </a:solidFill>
                          <a:latin typeface="Open Sans"/>
                        </a:rPr>
                        <a:t>Skill 1:  Effective Communication</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4505">
                <a:tc>
                  <a:txBody>
                    <a:bodyPr/>
                    <a:lstStyle/>
                    <a:p>
                      <a:pPr algn="l">
                        <a:lnSpc>
                          <a:spcPts val="2911"/>
                        </a:lnSpc>
                        <a:defRPr/>
                      </a:pPr>
                      <a:r>
                        <a:rPr lang="en-US" sz="2267" spc="-116">
                          <a:solidFill>
                            <a:srgbClr val="211A10"/>
                          </a:solidFill>
                          <a:latin typeface="Open Sans"/>
                        </a:rPr>
                        <a:t>Skill 2:  Active Listening</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4505">
                <a:tc>
                  <a:txBody>
                    <a:bodyPr/>
                    <a:lstStyle/>
                    <a:p>
                      <a:pPr algn="l">
                        <a:lnSpc>
                          <a:spcPts val="2911"/>
                        </a:lnSpc>
                        <a:defRPr/>
                      </a:pPr>
                      <a:r>
                        <a:rPr lang="en-US" sz="2267" spc="-116">
                          <a:solidFill>
                            <a:srgbClr val="211A10"/>
                          </a:solidFill>
                          <a:latin typeface="Open Sans"/>
                        </a:rPr>
                        <a:t>Skill 3:  Receiving Feedback</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4505">
                <a:tc>
                  <a:txBody>
                    <a:bodyPr/>
                    <a:lstStyle/>
                    <a:p>
                      <a:pPr algn="l">
                        <a:lnSpc>
                          <a:spcPts val="2911"/>
                        </a:lnSpc>
                        <a:defRPr/>
                      </a:pPr>
                      <a:r>
                        <a:rPr lang="en-US" sz="2267" spc="-116">
                          <a:solidFill>
                            <a:srgbClr val="211A10"/>
                          </a:solidFill>
                          <a:latin typeface="Open Sans"/>
                        </a:rPr>
                        <a:t>Skill 4:  Asking Questions</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505">
                <a:tc>
                  <a:txBody>
                    <a:bodyPr/>
                    <a:lstStyle/>
                    <a:p>
                      <a:pPr algn="l">
                        <a:lnSpc>
                          <a:spcPts val="2911"/>
                        </a:lnSpc>
                        <a:defRPr/>
                      </a:pPr>
                      <a:r>
                        <a:rPr lang="en-US" sz="2267" spc="-116">
                          <a:solidFill>
                            <a:srgbClr val="211A10"/>
                          </a:solidFill>
                          <a:latin typeface="Open Sans"/>
                        </a:rPr>
                        <a:t>Skill 5:  Proactive Learning</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4505">
                <a:tc>
                  <a:txBody>
                    <a:bodyPr/>
                    <a:lstStyle/>
                    <a:p>
                      <a:pPr algn="l">
                        <a:lnSpc>
                          <a:spcPts val="2911"/>
                        </a:lnSpc>
                        <a:defRPr/>
                      </a:pPr>
                      <a:r>
                        <a:rPr lang="en-US" sz="2267" spc="-116">
                          <a:solidFill>
                            <a:srgbClr val="211A10"/>
                          </a:solidFill>
                          <a:latin typeface="Open Sans"/>
                        </a:rPr>
                        <a:t>Skill 6:  Setting Goals</a:t>
                      </a:r>
                      <a:endParaRPr lang="en-US" sz="1100"/>
                    </a:p>
                  </a:txBody>
                  <a:tcPr marL="69115" marR="69115" marT="69115" marB="69115" anchor="ctr">
                    <a:lnL w="8938" cap="flat" cmpd="sng" algn="ctr">
                      <a:solidFill>
                        <a:srgbClr val="000000"/>
                      </a:solidFill>
                      <a:prstDash val="solid"/>
                      <a:round/>
                      <a:headEnd type="none" w="med" len="med"/>
                      <a:tailEnd type="none" w="med" len="med"/>
                    </a:lnL>
                    <a:lnR w="8938" cap="flat" cmpd="sng" algn="ctr">
                      <a:solidFill>
                        <a:srgbClr val="000000"/>
                      </a:solidFill>
                      <a:prstDash val="solid"/>
                      <a:round/>
                      <a:headEnd type="none" w="med" len="med"/>
                      <a:tailEnd type="none" w="med" len="med"/>
                    </a:lnR>
                    <a:lnT w="8938" cap="flat" cmpd="sng" algn="ctr">
                      <a:solidFill>
                        <a:srgbClr val="000000"/>
                      </a:solidFill>
                      <a:prstDash val="solid"/>
                      <a:round/>
                      <a:headEnd type="none" w="med" len="med"/>
                      <a:tailEnd type="none" w="med" len="med"/>
                    </a:lnT>
                    <a:lnB w="893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0" name="Picture 10"/>
          <p:cNvPicPr>
            <a:picLocks noChangeAspect="1"/>
          </p:cNvPicPr>
          <p:nvPr/>
        </p:nvPicPr>
        <p:blipFill>
          <a:blip r:embed="rId5"/>
          <a:srcRect/>
          <a:stretch>
            <a:fillRect/>
          </a:stretch>
        </p:blipFill>
        <p:spPr>
          <a:xfrm>
            <a:off x="15240603" y="3991255"/>
            <a:ext cx="2420471" cy="2304490"/>
          </a:xfrm>
          <a:prstGeom prst="rect">
            <a:avLst/>
          </a:prstGeom>
        </p:spPr>
      </p:pic>
      <p:sp>
        <p:nvSpPr>
          <p:cNvPr id="11" name="TextBox 11"/>
          <p:cNvSpPr txBox="1"/>
          <p:nvPr/>
        </p:nvSpPr>
        <p:spPr>
          <a:xfrm>
            <a:off x="8915241" y="350234"/>
            <a:ext cx="5897558" cy="580390"/>
          </a:xfrm>
          <a:prstGeom prst="rect">
            <a:avLst/>
          </a:prstGeom>
        </p:spPr>
        <p:txBody>
          <a:bodyPr lIns="0" tIns="0" rIns="0" bIns="0" rtlCol="0" anchor="t">
            <a:spAutoFit/>
          </a:bodyPr>
          <a:lstStyle/>
          <a:p>
            <a:pPr algn="ctr">
              <a:lnSpc>
                <a:spcPts val="4759"/>
              </a:lnSpc>
            </a:pPr>
            <a:r>
              <a:rPr lang="en-US" sz="3399">
                <a:solidFill>
                  <a:srgbClr val="2667FF"/>
                </a:solidFill>
                <a:latin typeface="Open Sans Bold Bold"/>
              </a:rPr>
              <a:t>TRAIN THE TRAINER</a:t>
            </a:r>
          </a:p>
        </p:txBody>
      </p:sp>
      <p:pic>
        <p:nvPicPr>
          <p:cNvPr id="12" name="Picture 12"/>
          <p:cNvPicPr>
            <a:picLocks noChangeAspect="1"/>
          </p:cNvPicPr>
          <p:nvPr/>
        </p:nvPicPr>
        <p:blipFill>
          <a:blip r:embed="rId6"/>
          <a:srcRect/>
          <a:stretch>
            <a:fillRect/>
          </a:stretch>
        </p:blipFill>
        <p:spPr>
          <a:xfrm>
            <a:off x="1028700" y="8743909"/>
            <a:ext cx="1589117" cy="2619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081991" y="22029"/>
            <a:ext cx="6794055" cy="10670036"/>
            <a:chOff x="0" y="0"/>
            <a:chExt cx="2354580" cy="3697858"/>
          </a:xfrm>
        </p:grpSpPr>
        <p:sp>
          <p:nvSpPr>
            <p:cNvPr id="3" name="Freeform 3"/>
            <p:cNvSpPr/>
            <p:nvPr/>
          </p:nvSpPr>
          <p:spPr>
            <a:xfrm>
              <a:off x="0" y="0"/>
              <a:ext cx="2353310" cy="3697858"/>
            </a:xfrm>
            <a:custGeom>
              <a:avLst/>
              <a:gdLst/>
              <a:ahLst/>
              <a:cxnLst/>
              <a:rect l="l" t="t" r="r" b="b"/>
              <a:pathLst>
                <a:path w="2353310" h="3697858">
                  <a:moveTo>
                    <a:pt x="784860" y="3630549"/>
                  </a:moveTo>
                  <a:cubicBezTo>
                    <a:pt x="905510" y="3671189"/>
                    <a:pt x="1042670" y="3697858"/>
                    <a:pt x="1177290" y="3697858"/>
                  </a:cubicBezTo>
                  <a:cubicBezTo>
                    <a:pt x="1311910" y="3697858"/>
                    <a:pt x="1441450" y="3674999"/>
                    <a:pt x="1560830" y="3634358"/>
                  </a:cubicBezTo>
                  <a:cubicBezTo>
                    <a:pt x="1563370" y="3633089"/>
                    <a:pt x="1565910" y="3633089"/>
                    <a:pt x="1568450" y="3631819"/>
                  </a:cubicBezTo>
                  <a:cubicBezTo>
                    <a:pt x="2016760" y="3469258"/>
                    <a:pt x="2346960" y="3039999"/>
                    <a:pt x="2353310" y="2535798"/>
                  </a:cubicBezTo>
                  <a:lnTo>
                    <a:pt x="2353310" y="0"/>
                  </a:lnTo>
                  <a:lnTo>
                    <a:pt x="0" y="0"/>
                  </a:lnTo>
                  <a:lnTo>
                    <a:pt x="0" y="2533890"/>
                  </a:lnTo>
                  <a:cubicBezTo>
                    <a:pt x="6350" y="3042539"/>
                    <a:pt x="331470" y="3471799"/>
                    <a:pt x="784860" y="3630549"/>
                  </a:cubicBezTo>
                  <a:close/>
                </a:path>
              </a:pathLst>
            </a:custGeom>
            <a:solidFill>
              <a:srgbClr val="FE4C42"/>
            </a:solidFill>
          </p:spPr>
        </p:sp>
      </p:grpSp>
      <p:sp>
        <p:nvSpPr>
          <p:cNvPr id="4" name="TextBox 4"/>
          <p:cNvSpPr txBox="1"/>
          <p:nvPr/>
        </p:nvSpPr>
        <p:spPr>
          <a:xfrm>
            <a:off x="829730" y="1576572"/>
            <a:ext cx="8314270" cy="787686"/>
          </a:xfrm>
          <a:prstGeom prst="rect">
            <a:avLst/>
          </a:prstGeom>
        </p:spPr>
        <p:txBody>
          <a:bodyPr lIns="0" tIns="0" rIns="0" bIns="0" rtlCol="0" anchor="t">
            <a:spAutoFit/>
          </a:bodyPr>
          <a:lstStyle/>
          <a:p>
            <a:pPr>
              <a:lnSpc>
                <a:spcPts val="5886"/>
              </a:lnSpc>
            </a:pPr>
            <a:r>
              <a:rPr lang="en-US" sz="5886">
                <a:solidFill>
                  <a:srgbClr val="FE4C42"/>
                </a:solidFill>
                <a:latin typeface="HK Grotesk Bold Bold"/>
              </a:rPr>
              <a:t>ON-THE-JOB TOOLS</a:t>
            </a:r>
          </a:p>
        </p:txBody>
      </p:sp>
      <p:sp>
        <p:nvSpPr>
          <p:cNvPr id="5" name="TextBox 5"/>
          <p:cNvSpPr txBox="1"/>
          <p:nvPr/>
        </p:nvSpPr>
        <p:spPr>
          <a:xfrm>
            <a:off x="702641" y="2458913"/>
            <a:ext cx="7040357" cy="5994487"/>
          </a:xfrm>
          <a:prstGeom prst="rect">
            <a:avLst/>
          </a:prstGeom>
        </p:spPr>
        <p:txBody>
          <a:bodyPr lIns="0" tIns="0" rIns="0" bIns="0" rtlCol="0" anchor="t">
            <a:spAutoFit/>
          </a:bodyPr>
          <a:lstStyle/>
          <a:p>
            <a:pPr marL="746026" lvl="1" indent="-373013">
              <a:lnSpc>
                <a:spcPts val="4837"/>
              </a:lnSpc>
              <a:buFont typeface="Arial"/>
              <a:buChar char="•"/>
            </a:pPr>
            <a:r>
              <a:rPr lang="en-US" sz="3455">
                <a:solidFill>
                  <a:srgbClr val="FFFFFF"/>
                </a:solidFill>
                <a:latin typeface="Open Sans"/>
              </a:rPr>
              <a:t>Jobsite mentorship orientation</a:t>
            </a:r>
          </a:p>
          <a:p>
            <a:pPr marL="746026" lvl="1" indent="-373013">
              <a:lnSpc>
                <a:spcPts val="4837"/>
              </a:lnSpc>
              <a:buFont typeface="Arial"/>
              <a:buChar char="•"/>
            </a:pPr>
            <a:r>
              <a:rPr lang="en-US" sz="3455">
                <a:solidFill>
                  <a:srgbClr val="FFFFFF"/>
                </a:solidFill>
                <a:latin typeface="Open Sans"/>
              </a:rPr>
              <a:t>Guidelines for mentorship discussions at toolbox and safety meetings</a:t>
            </a:r>
          </a:p>
          <a:p>
            <a:pPr marL="746026" lvl="1" indent="-373013">
              <a:lnSpc>
                <a:spcPts val="4837"/>
              </a:lnSpc>
              <a:buFont typeface="Arial"/>
              <a:buChar char="•"/>
            </a:pPr>
            <a:r>
              <a:rPr lang="en-US" sz="3455">
                <a:solidFill>
                  <a:srgbClr val="FFFFFF"/>
                </a:solidFill>
                <a:latin typeface="Open Sans"/>
              </a:rPr>
              <a:t>Online mobile app for tracking competencies, mentorship skills and progress</a:t>
            </a:r>
          </a:p>
          <a:p>
            <a:pPr marL="746026" lvl="1" indent="-373013">
              <a:lnSpc>
                <a:spcPts val="4837"/>
              </a:lnSpc>
              <a:buFont typeface="Arial"/>
              <a:buChar char="•"/>
            </a:pPr>
            <a:r>
              <a:rPr lang="en-US" sz="3455">
                <a:solidFill>
                  <a:srgbClr val="FFFFFF"/>
                </a:solidFill>
                <a:latin typeface="Open Sans"/>
              </a:rPr>
              <a:t>Survey summary reports</a:t>
            </a:r>
          </a:p>
          <a:p>
            <a:pPr marL="746026" lvl="1" indent="-373013">
              <a:lnSpc>
                <a:spcPts val="4837"/>
              </a:lnSpc>
              <a:buFont typeface="Arial"/>
              <a:buChar char="•"/>
            </a:pPr>
            <a:r>
              <a:rPr lang="en-US" sz="3455">
                <a:solidFill>
                  <a:srgbClr val="FFFFFF"/>
                </a:solidFill>
                <a:latin typeface="Open Sans"/>
              </a:rPr>
              <a:t>Hard hat decals</a:t>
            </a:r>
          </a:p>
          <a:p>
            <a:pPr>
              <a:lnSpc>
                <a:spcPts val="4837"/>
              </a:lnSpc>
            </a:pPr>
            <a:endParaRPr lang="en-US" sz="3455">
              <a:solidFill>
                <a:srgbClr val="FFFFFF"/>
              </a:solidFill>
              <a:latin typeface="Open Sans"/>
            </a:endParaRPr>
          </a:p>
        </p:txBody>
      </p:sp>
      <p:grpSp>
        <p:nvGrpSpPr>
          <p:cNvPr id="6" name="Group 6"/>
          <p:cNvGrpSpPr>
            <a:grpSpLocks noChangeAspect="1"/>
          </p:cNvGrpSpPr>
          <p:nvPr/>
        </p:nvGrpSpPr>
        <p:grpSpPr>
          <a:xfrm>
            <a:off x="11135527" y="1178980"/>
            <a:ext cx="4132189" cy="8176246"/>
            <a:chOff x="0" y="0"/>
            <a:chExt cx="2620010" cy="5184140"/>
          </a:xfrm>
        </p:grpSpPr>
        <p:sp>
          <p:nvSpPr>
            <p:cNvPr id="7" name="Freeform 7"/>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8" name="Freeform 8"/>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18396" r="-18396"/>
              </a:stretch>
            </a:blipFill>
          </p:spPr>
        </p:sp>
        <p:sp>
          <p:nvSpPr>
            <p:cNvPr id="9" name="Freeform 9"/>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FFDBC5"/>
            </a:solidFill>
          </p:spPr>
        </p:sp>
        <p:sp>
          <p:nvSpPr>
            <p:cNvPr id="10" name="Freeform 10"/>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FFDBC5"/>
            </a:solidFill>
          </p:spPr>
        </p:sp>
        <p:sp>
          <p:nvSpPr>
            <p:cNvPr id="11" name="Freeform 11"/>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12" name="Freeform 12"/>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13" name="Freeform 13"/>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14" name="Freeform 14"/>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15" name="Freeform 15"/>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FFDBC5"/>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66926" y="1696737"/>
            <a:ext cx="1135381" cy="673659"/>
          </a:xfrm>
          <a:prstGeom prst="rect">
            <a:avLst/>
          </a:prstGeom>
        </p:spPr>
      </p:pic>
      <p:sp>
        <p:nvSpPr>
          <p:cNvPr id="3" name="TextBox 3"/>
          <p:cNvSpPr txBox="1"/>
          <p:nvPr/>
        </p:nvSpPr>
        <p:spPr>
          <a:xfrm rot="-7477">
            <a:off x="610915" y="2944992"/>
            <a:ext cx="7322737" cy="8679963"/>
          </a:xfrm>
          <a:prstGeom prst="rect">
            <a:avLst/>
          </a:prstGeom>
        </p:spPr>
        <p:txBody>
          <a:bodyPr lIns="0" tIns="0" rIns="0" bIns="0" rtlCol="0" anchor="t">
            <a:spAutoFit/>
          </a:bodyPr>
          <a:lstStyle/>
          <a:p>
            <a:pPr marL="496569" lvl="1" indent="-248284">
              <a:lnSpc>
                <a:spcPts val="3610"/>
              </a:lnSpc>
              <a:buFont typeface="Arial"/>
              <a:buChar char="•"/>
            </a:pPr>
            <a:r>
              <a:rPr lang="en-US" sz="2299" spc="114">
                <a:solidFill>
                  <a:srgbClr val="4B433D"/>
                </a:solidFill>
                <a:latin typeface="Montserrat Light"/>
              </a:rPr>
              <a:t>Needs analysis with 1200+ stakeholders to validate mentorship framework</a:t>
            </a:r>
          </a:p>
          <a:p>
            <a:pPr marL="496569" lvl="1" indent="-248284">
              <a:lnSpc>
                <a:spcPts val="3610"/>
              </a:lnSpc>
              <a:buFont typeface="Arial"/>
              <a:buChar char="•"/>
            </a:pPr>
            <a:r>
              <a:rPr lang="en-US" sz="2299" spc="114">
                <a:solidFill>
                  <a:srgbClr val="4B433D"/>
                </a:solidFill>
                <a:latin typeface="Montserrat Light"/>
              </a:rPr>
              <a:t>Implementation of mentorship programs with over 30 contractors that resulted in over 1,500 workers trained</a:t>
            </a:r>
          </a:p>
          <a:p>
            <a:pPr marL="496569" lvl="1" indent="-248284">
              <a:lnSpc>
                <a:spcPts val="3610"/>
              </a:lnSpc>
              <a:buFont typeface="Arial"/>
              <a:buChar char="•"/>
            </a:pPr>
            <a:r>
              <a:rPr lang="en-US" sz="2299" spc="114">
                <a:solidFill>
                  <a:srgbClr val="4B433D"/>
                </a:solidFill>
                <a:latin typeface="Montserrat Light"/>
              </a:rPr>
              <a:t>Training framework, program and tools implemented within the workplace and in technical training for the construction sector</a:t>
            </a:r>
          </a:p>
          <a:p>
            <a:pPr marL="496569" lvl="1" indent="-248284">
              <a:lnSpc>
                <a:spcPts val="3610"/>
              </a:lnSpc>
              <a:buFont typeface="Arial"/>
              <a:buChar char="•"/>
            </a:pPr>
            <a:r>
              <a:rPr lang="en-US" sz="2299" spc="114">
                <a:solidFill>
                  <a:srgbClr val="4B433D"/>
                </a:solidFill>
                <a:latin typeface="Montserrat Light"/>
              </a:rPr>
              <a:t>Baseline data collected for 30 firms and surveys and assessments from 1,000+ participants</a:t>
            </a:r>
          </a:p>
          <a:p>
            <a:pPr algn="r">
              <a:lnSpc>
                <a:spcPts val="3610"/>
              </a:lnSpc>
            </a:pPr>
            <a:endParaRPr lang="en-US" sz="2299" spc="114">
              <a:solidFill>
                <a:srgbClr val="4B433D"/>
              </a:solidFill>
              <a:latin typeface="Montserrat Light"/>
            </a:endParaRPr>
          </a:p>
          <a:p>
            <a:pPr algn="r">
              <a:lnSpc>
                <a:spcPts val="3610"/>
              </a:lnSpc>
            </a:pPr>
            <a:endParaRPr lang="en-US" sz="2299" spc="114">
              <a:solidFill>
                <a:srgbClr val="4B433D"/>
              </a:solidFill>
              <a:latin typeface="Montserrat Light"/>
            </a:endParaRPr>
          </a:p>
          <a:p>
            <a:pPr>
              <a:lnSpc>
                <a:spcPts val="2669"/>
              </a:lnSpc>
            </a:pPr>
            <a:r>
              <a:rPr lang="en-US" sz="1700" spc="85">
                <a:solidFill>
                  <a:srgbClr val="2667FF"/>
                </a:solidFill>
                <a:latin typeface="Montserrat Light Bold"/>
              </a:rPr>
              <a:t>To review the full report please contact SkillPlan </a:t>
            </a:r>
          </a:p>
          <a:p>
            <a:pPr>
              <a:lnSpc>
                <a:spcPts val="3140"/>
              </a:lnSpc>
            </a:pPr>
            <a:endParaRPr lang="en-US" sz="1700" spc="85">
              <a:solidFill>
                <a:srgbClr val="2667FF"/>
              </a:solidFill>
              <a:latin typeface="Montserrat Light Bold"/>
            </a:endParaRPr>
          </a:p>
          <a:p>
            <a:pPr>
              <a:lnSpc>
                <a:spcPts val="3140"/>
              </a:lnSpc>
            </a:pPr>
            <a:endParaRPr lang="en-US" sz="1700" spc="85">
              <a:solidFill>
                <a:srgbClr val="2667FF"/>
              </a:solidFill>
              <a:latin typeface="Montserrat Light Bold"/>
            </a:endParaRPr>
          </a:p>
          <a:p>
            <a:pPr>
              <a:lnSpc>
                <a:spcPts val="3140"/>
              </a:lnSpc>
            </a:pPr>
            <a:endParaRPr lang="en-US" sz="1700" spc="85">
              <a:solidFill>
                <a:srgbClr val="2667FF"/>
              </a:solidFill>
              <a:latin typeface="Montserrat Light Bold"/>
            </a:endParaRPr>
          </a:p>
          <a:p>
            <a:pPr>
              <a:lnSpc>
                <a:spcPts val="3140"/>
              </a:lnSpc>
            </a:pPr>
            <a:endParaRPr lang="en-US" sz="1700" spc="85">
              <a:solidFill>
                <a:srgbClr val="2667FF"/>
              </a:solidFill>
              <a:latin typeface="Montserrat Light Bold"/>
            </a:endParaRPr>
          </a:p>
          <a:p>
            <a:pPr>
              <a:lnSpc>
                <a:spcPts val="3140"/>
              </a:lnSpc>
            </a:pPr>
            <a:endParaRPr lang="en-US" sz="1700" spc="85">
              <a:solidFill>
                <a:srgbClr val="2667FF"/>
              </a:solidFill>
              <a:latin typeface="Montserrat Light Bold"/>
            </a:endParaRPr>
          </a:p>
        </p:txBody>
      </p:sp>
      <p:pic>
        <p:nvPicPr>
          <p:cNvPr id="4" name="Picture 4"/>
          <p:cNvPicPr>
            <a:picLocks noChangeAspect="1"/>
          </p:cNvPicPr>
          <p:nvPr/>
        </p:nvPicPr>
        <p:blipFill>
          <a:blip r:embed="rId3"/>
          <a:srcRect/>
          <a:stretch>
            <a:fillRect/>
          </a:stretch>
        </p:blipFill>
        <p:spPr>
          <a:xfrm>
            <a:off x="3915713" y="1864455"/>
            <a:ext cx="1623464" cy="338222"/>
          </a:xfrm>
          <a:prstGeom prst="rect">
            <a:avLst/>
          </a:prstGeom>
        </p:spPr>
      </p:pic>
      <p:pic>
        <p:nvPicPr>
          <p:cNvPr id="5" name="Picture 5"/>
          <p:cNvPicPr>
            <a:picLocks noChangeAspect="1"/>
          </p:cNvPicPr>
          <p:nvPr/>
        </p:nvPicPr>
        <p:blipFill>
          <a:blip r:embed="rId4"/>
          <a:srcRect/>
          <a:stretch>
            <a:fillRect/>
          </a:stretch>
        </p:blipFill>
        <p:spPr>
          <a:xfrm>
            <a:off x="2808510" y="1655177"/>
            <a:ext cx="740327" cy="756778"/>
          </a:xfrm>
          <a:prstGeom prst="rect">
            <a:avLst/>
          </a:prstGeom>
        </p:spPr>
      </p:pic>
      <p:graphicFrame>
        <p:nvGraphicFramePr>
          <p:cNvPr id="6" name="Table 6"/>
          <p:cNvGraphicFramePr>
            <a:graphicFrameLocks noGrp="1"/>
          </p:cNvGraphicFramePr>
          <p:nvPr>
            <p:extLst>
              <p:ext uri="{D42A27DB-BD31-4B8C-83A1-F6EECF244321}">
                <p14:modId xmlns:p14="http://schemas.microsoft.com/office/powerpoint/2010/main" val="3502286423"/>
              </p:ext>
            </p:extLst>
          </p:nvPr>
        </p:nvGraphicFramePr>
        <p:xfrm>
          <a:off x="9164319" y="3120920"/>
          <a:ext cx="3181678" cy="2324131"/>
        </p:xfrm>
        <a:graphic>
          <a:graphicData uri="http://schemas.openxmlformats.org/drawingml/2006/table">
            <a:tbl>
              <a:tblPr/>
              <a:tblGrid>
                <a:gridCol w="3181678">
                  <a:extLst>
                    <a:ext uri="{9D8B030D-6E8A-4147-A177-3AD203B41FA5}">
                      <a16:colId xmlns:a16="http://schemas.microsoft.com/office/drawing/2014/main" val="20000"/>
                    </a:ext>
                  </a:extLst>
                </a:gridCol>
              </a:tblGrid>
              <a:tr h="238364">
                <a:tc>
                  <a:txBody>
                    <a:bodyPr/>
                    <a:lstStyle/>
                    <a:p>
                      <a:pPr algn="l">
                        <a:lnSpc>
                          <a:spcPts val="2676"/>
                        </a:lnSpc>
                        <a:defRPr/>
                      </a:pPr>
                      <a:r>
                        <a:rPr lang="en-US" sz="1486" spc="-76" dirty="0">
                          <a:solidFill>
                            <a:srgbClr val="FFFFFF"/>
                          </a:solidFill>
                          <a:latin typeface="Open Sans Bold"/>
                        </a:rPr>
                        <a:t>Mentoring Principles</a:t>
                      </a:r>
                      <a:endParaRPr lang="en-US" sz="1100" dirty="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FFFFFF"/>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solidFill>
                      <a:srgbClr val="2667FF"/>
                    </a:solidFill>
                  </a:tcPr>
                </a:tc>
                <a:extLst>
                  <a:ext uri="{0D108BD9-81ED-4DB2-BD59-A6C34878D82A}">
                    <a16:rowId xmlns:a16="http://schemas.microsoft.com/office/drawing/2014/main" val="10000"/>
                  </a:ext>
                </a:extLst>
              </a:tr>
              <a:tr h="238364">
                <a:tc>
                  <a:txBody>
                    <a:bodyPr/>
                    <a:lstStyle/>
                    <a:p>
                      <a:pPr algn="l">
                        <a:lnSpc>
                          <a:spcPts val="1908"/>
                        </a:lnSpc>
                        <a:defRPr/>
                      </a:pPr>
                      <a:r>
                        <a:rPr lang="en-US" sz="1486" spc="-76" dirty="0">
                          <a:solidFill>
                            <a:srgbClr val="211A10"/>
                          </a:solidFill>
                          <a:latin typeface="Open Sans"/>
                        </a:rPr>
                        <a:t>Step 1:  Identify the Point of the Skill</a:t>
                      </a:r>
                      <a:endParaRPr lang="en-US" sz="1100" dirty="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364">
                <a:tc>
                  <a:txBody>
                    <a:bodyPr/>
                    <a:lstStyle/>
                    <a:p>
                      <a:pPr algn="l">
                        <a:lnSpc>
                          <a:spcPts val="1908"/>
                        </a:lnSpc>
                        <a:defRPr/>
                      </a:pPr>
                      <a:r>
                        <a:rPr lang="en-US" sz="1486" spc="-76">
                          <a:solidFill>
                            <a:srgbClr val="211A10"/>
                          </a:solidFill>
                          <a:latin typeface="Open Sans"/>
                        </a:rPr>
                        <a:t>Step 2:  Link the Skills</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364">
                <a:tc>
                  <a:txBody>
                    <a:bodyPr/>
                    <a:lstStyle/>
                    <a:p>
                      <a:pPr algn="l">
                        <a:lnSpc>
                          <a:spcPts val="1908"/>
                        </a:lnSpc>
                        <a:defRPr/>
                      </a:pPr>
                      <a:r>
                        <a:rPr lang="en-US" sz="1486" spc="-76">
                          <a:solidFill>
                            <a:srgbClr val="211A10"/>
                          </a:solidFill>
                          <a:latin typeface="Open Sans"/>
                        </a:rPr>
                        <a:t>Step 3:  Demonstrate the Skill</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364">
                <a:tc>
                  <a:txBody>
                    <a:bodyPr/>
                    <a:lstStyle/>
                    <a:p>
                      <a:pPr algn="l">
                        <a:lnSpc>
                          <a:spcPts val="1908"/>
                        </a:lnSpc>
                        <a:defRPr/>
                      </a:pPr>
                      <a:r>
                        <a:rPr lang="en-US" sz="1486" spc="-76" dirty="0">
                          <a:solidFill>
                            <a:srgbClr val="211A10"/>
                          </a:solidFill>
                          <a:latin typeface="Open Sans"/>
                        </a:rPr>
                        <a:t>Step 4: Opportunity for Practice</a:t>
                      </a:r>
                      <a:endParaRPr lang="en-US" sz="1100" dirty="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364">
                <a:tc>
                  <a:txBody>
                    <a:bodyPr/>
                    <a:lstStyle/>
                    <a:p>
                      <a:pPr algn="l">
                        <a:lnSpc>
                          <a:spcPts val="1908"/>
                        </a:lnSpc>
                        <a:defRPr/>
                      </a:pPr>
                      <a:r>
                        <a:rPr lang="en-US" sz="1486" spc="-76">
                          <a:solidFill>
                            <a:srgbClr val="211A10"/>
                          </a:solidFill>
                          <a:latin typeface="Open Sans"/>
                        </a:rPr>
                        <a:t>Step 5:  Give Feedback</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364">
                <a:tc>
                  <a:txBody>
                    <a:bodyPr/>
                    <a:lstStyle/>
                    <a:p>
                      <a:pPr algn="l">
                        <a:lnSpc>
                          <a:spcPts val="1908"/>
                        </a:lnSpc>
                        <a:defRPr/>
                      </a:pPr>
                      <a:r>
                        <a:rPr lang="en-US" sz="1486" spc="-76" dirty="0">
                          <a:solidFill>
                            <a:srgbClr val="211A10"/>
                          </a:solidFill>
                          <a:latin typeface="Open Sans"/>
                        </a:rPr>
                        <a:t>Step 6:  Assess Progress</a:t>
                      </a:r>
                      <a:endParaRPr lang="en-US" sz="1100" dirty="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le 7"/>
          <p:cNvGraphicFramePr>
            <a:graphicFrameLocks noGrp="1"/>
          </p:cNvGraphicFramePr>
          <p:nvPr>
            <p:extLst>
              <p:ext uri="{D42A27DB-BD31-4B8C-83A1-F6EECF244321}">
                <p14:modId xmlns:p14="http://schemas.microsoft.com/office/powerpoint/2010/main" val="73111271"/>
              </p:ext>
            </p:extLst>
          </p:nvPr>
        </p:nvGraphicFramePr>
        <p:xfrm>
          <a:off x="9164320" y="5694930"/>
          <a:ext cx="3181677" cy="2324131"/>
        </p:xfrm>
        <a:graphic>
          <a:graphicData uri="http://schemas.openxmlformats.org/drawingml/2006/table">
            <a:tbl>
              <a:tblPr/>
              <a:tblGrid>
                <a:gridCol w="3181677">
                  <a:extLst>
                    <a:ext uri="{9D8B030D-6E8A-4147-A177-3AD203B41FA5}">
                      <a16:colId xmlns:a16="http://schemas.microsoft.com/office/drawing/2014/main" val="20000"/>
                    </a:ext>
                  </a:extLst>
                </a:gridCol>
              </a:tblGrid>
              <a:tr h="273065">
                <a:tc>
                  <a:txBody>
                    <a:bodyPr/>
                    <a:lstStyle/>
                    <a:p>
                      <a:pPr algn="l">
                        <a:lnSpc>
                          <a:spcPts val="2676"/>
                        </a:lnSpc>
                        <a:defRPr/>
                      </a:pPr>
                      <a:r>
                        <a:rPr lang="en-US" sz="1486" spc="-76">
                          <a:solidFill>
                            <a:srgbClr val="FFFFFF"/>
                          </a:solidFill>
                          <a:latin typeface="Open Sans Bold"/>
                        </a:rPr>
                        <a:t>Apprentice Principles</a:t>
                      </a:r>
                      <a:endParaRPr lang="en-US" sz="1100"/>
                    </a:p>
                  </a:txBody>
                  <a:tcPr marL="45314" marR="45314" marT="45314" marB="45314" anchor="ctr">
                    <a:lnL w="3842" cap="flat" cmpd="sng" algn="ctr">
                      <a:solidFill>
                        <a:srgbClr val="FFFFFF"/>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solidFill>
                      <a:srgbClr val="2667FF"/>
                    </a:solidFill>
                  </a:tcPr>
                </a:tc>
                <a:extLst>
                  <a:ext uri="{0D108BD9-81ED-4DB2-BD59-A6C34878D82A}">
                    <a16:rowId xmlns:a16="http://schemas.microsoft.com/office/drawing/2014/main" val="10000"/>
                  </a:ext>
                </a:extLst>
              </a:tr>
              <a:tr h="238353">
                <a:tc>
                  <a:txBody>
                    <a:bodyPr/>
                    <a:lstStyle/>
                    <a:p>
                      <a:pPr algn="l">
                        <a:lnSpc>
                          <a:spcPts val="1908"/>
                        </a:lnSpc>
                        <a:defRPr/>
                      </a:pPr>
                      <a:r>
                        <a:rPr lang="en-US" sz="1486" spc="-76" dirty="0">
                          <a:solidFill>
                            <a:srgbClr val="211A10"/>
                          </a:solidFill>
                          <a:latin typeface="Open Sans"/>
                        </a:rPr>
                        <a:t>Skill 1:  Effective Communication</a:t>
                      </a:r>
                      <a:endParaRPr lang="en-US" sz="1100" dirty="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353">
                <a:tc>
                  <a:txBody>
                    <a:bodyPr/>
                    <a:lstStyle/>
                    <a:p>
                      <a:pPr algn="l">
                        <a:lnSpc>
                          <a:spcPts val="1908"/>
                        </a:lnSpc>
                        <a:defRPr/>
                      </a:pPr>
                      <a:r>
                        <a:rPr lang="en-US" sz="1486" spc="-76">
                          <a:solidFill>
                            <a:srgbClr val="211A10"/>
                          </a:solidFill>
                          <a:latin typeface="Open Sans"/>
                        </a:rPr>
                        <a:t>Skill 2:  Active Listening</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353">
                <a:tc>
                  <a:txBody>
                    <a:bodyPr/>
                    <a:lstStyle/>
                    <a:p>
                      <a:pPr algn="l">
                        <a:lnSpc>
                          <a:spcPts val="1908"/>
                        </a:lnSpc>
                        <a:defRPr/>
                      </a:pPr>
                      <a:r>
                        <a:rPr lang="en-US" sz="1486" spc="-76">
                          <a:solidFill>
                            <a:srgbClr val="211A10"/>
                          </a:solidFill>
                          <a:latin typeface="Open Sans"/>
                        </a:rPr>
                        <a:t>Skill 3:  Receiving Feedback</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353">
                <a:tc>
                  <a:txBody>
                    <a:bodyPr/>
                    <a:lstStyle/>
                    <a:p>
                      <a:pPr algn="l">
                        <a:lnSpc>
                          <a:spcPts val="1908"/>
                        </a:lnSpc>
                        <a:defRPr/>
                      </a:pPr>
                      <a:r>
                        <a:rPr lang="en-US" sz="1486" spc="-76">
                          <a:solidFill>
                            <a:srgbClr val="211A10"/>
                          </a:solidFill>
                          <a:latin typeface="Open Sans"/>
                        </a:rPr>
                        <a:t>Skill 4:  Asking Questions</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353">
                <a:tc>
                  <a:txBody>
                    <a:bodyPr/>
                    <a:lstStyle/>
                    <a:p>
                      <a:pPr algn="l">
                        <a:lnSpc>
                          <a:spcPts val="1908"/>
                        </a:lnSpc>
                        <a:defRPr/>
                      </a:pPr>
                      <a:r>
                        <a:rPr lang="en-US" sz="1486" spc="-76">
                          <a:solidFill>
                            <a:srgbClr val="211A10"/>
                          </a:solidFill>
                          <a:latin typeface="Open Sans"/>
                        </a:rPr>
                        <a:t>Skill 5:  Proactive Learning</a:t>
                      </a:r>
                      <a:endParaRPr lang="en-US" sz="110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353">
                <a:tc>
                  <a:txBody>
                    <a:bodyPr/>
                    <a:lstStyle/>
                    <a:p>
                      <a:pPr algn="l">
                        <a:lnSpc>
                          <a:spcPts val="1908"/>
                        </a:lnSpc>
                        <a:defRPr/>
                      </a:pPr>
                      <a:r>
                        <a:rPr lang="en-US" sz="1486" spc="-76" dirty="0">
                          <a:solidFill>
                            <a:srgbClr val="211A10"/>
                          </a:solidFill>
                          <a:latin typeface="Open Sans"/>
                        </a:rPr>
                        <a:t>Skill 6:  Setting Goals</a:t>
                      </a:r>
                      <a:endParaRPr lang="en-US" sz="1100" dirty="0"/>
                    </a:p>
                  </a:txBody>
                  <a:tcPr marL="45314" marR="45314" marT="45314" marB="45314" anchor="ctr">
                    <a:lnL w="3842" cap="flat" cmpd="sng" algn="ctr">
                      <a:solidFill>
                        <a:srgbClr val="000000"/>
                      </a:solidFill>
                      <a:prstDash val="solid"/>
                      <a:round/>
                      <a:headEnd type="none" w="med" len="med"/>
                      <a:tailEnd type="none" w="med" len="med"/>
                    </a:lnL>
                    <a:lnR w="3842" cap="flat" cmpd="sng" algn="ctr">
                      <a:solidFill>
                        <a:srgbClr val="000000"/>
                      </a:solidFill>
                      <a:prstDash val="solid"/>
                      <a:round/>
                      <a:headEnd type="none" w="med" len="med"/>
                      <a:tailEnd type="none" w="med" len="med"/>
                    </a:lnR>
                    <a:lnT w="3842" cap="flat" cmpd="sng" algn="ctr">
                      <a:solidFill>
                        <a:srgbClr val="000000"/>
                      </a:solidFill>
                      <a:prstDash val="solid"/>
                      <a:round/>
                      <a:headEnd type="none" w="med" len="med"/>
                      <a:tailEnd type="none" w="med" len="med"/>
                    </a:lnT>
                    <a:lnB w="38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icture 8"/>
          <p:cNvPicPr>
            <a:picLocks noChangeAspect="1"/>
          </p:cNvPicPr>
          <p:nvPr/>
        </p:nvPicPr>
        <p:blipFill>
          <a:blip r:embed="rId5"/>
          <a:srcRect/>
          <a:stretch>
            <a:fillRect/>
          </a:stretch>
        </p:blipFill>
        <p:spPr>
          <a:xfrm>
            <a:off x="12154675" y="3802362"/>
            <a:ext cx="4311593" cy="2421181"/>
          </a:xfrm>
          <a:prstGeom prst="rect">
            <a:avLst/>
          </a:prstGeom>
        </p:spPr>
      </p:pic>
      <p:pic>
        <p:nvPicPr>
          <p:cNvPr id="9" name="Picture 9"/>
          <p:cNvPicPr>
            <a:picLocks noChangeAspect="1"/>
          </p:cNvPicPr>
          <p:nvPr/>
        </p:nvPicPr>
        <p:blipFill>
          <a:blip r:embed="rId6"/>
          <a:srcRect/>
          <a:stretch>
            <a:fillRect/>
          </a:stretch>
        </p:blipFill>
        <p:spPr>
          <a:xfrm>
            <a:off x="11722813" y="6742865"/>
            <a:ext cx="5963703" cy="2552392"/>
          </a:xfrm>
          <a:prstGeom prst="rect">
            <a:avLst/>
          </a:prstGeom>
        </p:spPr>
      </p:pic>
      <p:sp>
        <p:nvSpPr>
          <p:cNvPr id="10" name="TextBox 10"/>
          <p:cNvSpPr txBox="1"/>
          <p:nvPr/>
        </p:nvSpPr>
        <p:spPr>
          <a:xfrm rot="-7477">
            <a:off x="536633" y="550011"/>
            <a:ext cx="9125394" cy="933273"/>
          </a:xfrm>
          <a:prstGeom prst="rect">
            <a:avLst/>
          </a:prstGeom>
        </p:spPr>
        <p:txBody>
          <a:bodyPr lIns="0" tIns="0" rIns="0" bIns="0" rtlCol="0" anchor="t">
            <a:spAutoFit/>
          </a:bodyPr>
          <a:lstStyle/>
          <a:p>
            <a:pPr>
              <a:lnSpc>
                <a:spcPts val="5612"/>
              </a:lnSpc>
            </a:pPr>
            <a:r>
              <a:rPr lang="en-US" sz="5345">
                <a:solidFill>
                  <a:srgbClr val="2667FF"/>
                </a:solidFill>
                <a:latin typeface="Arimo Bold"/>
              </a:rPr>
              <a:t>MENTORSHIP ROI STUDY</a:t>
            </a:r>
          </a:p>
          <a:p>
            <a:pPr>
              <a:lnSpc>
                <a:spcPts val="1718"/>
              </a:lnSpc>
            </a:pPr>
            <a:r>
              <a:rPr lang="en-US" sz="1636">
                <a:solidFill>
                  <a:srgbClr val="000000"/>
                </a:solidFill>
                <a:latin typeface="Montserrat Classic Bold"/>
              </a:rPr>
              <a:t>SIX PRINCIPLES FOR A SAFE, PRODUCTIVE, AND HIGH-QUALITY WORKFORCE</a:t>
            </a:r>
          </a:p>
        </p:txBody>
      </p:sp>
      <p:pic>
        <p:nvPicPr>
          <p:cNvPr id="11" name="Picture 11"/>
          <p:cNvPicPr>
            <a:picLocks noChangeAspect="1"/>
          </p:cNvPicPr>
          <p:nvPr/>
        </p:nvPicPr>
        <p:blipFill>
          <a:blip r:embed="rId7"/>
          <a:srcRect/>
          <a:stretch>
            <a:fillRect/>
          </a:stretch>
        </p:blipFill>
        <p:spPr>
          <a:xfrm>
            <a:off x="13439332" y="932349"/>
            <a:ext cx="2530664" cy="2409403"/>
          </a:xfrm>
          <a:prstGeom prst="rect">
            <a:avLst/>
          </a:prstGeom>
        </p:spPr>
      </p:pic>
      <p:pic>
        <p:nvPicPr>
          <p:cNvPr id="12" name="Picture 12"/>
          <p:cNvPicPr>
            <a:picLocks noChangeAspect="1"/>
          </p:cNvPicPr>
          <p:nvPr/>
        </p:nvPicPr>
        <p:blipFill>
          <a:blip r:embed="rId8"/>
          <a:srcRect/>
          <a:stretch>
            <a:fillRect/>
          </a:stretch>
        </p:blipFill>
        <p:spPr>
          <a:xfrm>
            <a:off x="535577" y="1864455"/>
            <a:ext cx="1901459" cy="3133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9538" y="2769161"/>
            <a:ext cx="382827" cy="382827"/>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grpSp>
        <p:nvGrpSpPr>
          <p:cNvPr id="4" name="Group 4"/>
          <p:cNvGrpSpPr/>
          <p:nvPr/>
        </p:nvGrpSpPr>
        <p:grpSpPr>
          <a:xfrm>
            <a:off x="6750221" y="2769161"/>
            <a:ext cx="382827" cy="38282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grpSp>
        <p:nvGrpSpPr>
          <p:cNvPr id="6" name="Group 6"/>
          <p:cNvGrpSpPr/>
          <p:nvPr/>
        </p:nvGrpSpPr>
        <p:grpSpPr>
          <a:xfrm>
            <a:off x="1079538" y="5141893"/>
            <a:ext cx="382827" cy="38282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grpSp>
        <p:nvGrpSpPr>
          <p:cNvPr id="8" name="Group 8"/>
          <p:cNvGrpSpPr/>
          <p:nvPr/>
        </p:nvGrpSpPr>
        <p:grpSpPr>
          <a:xfrm>
            <a:off x="6750221" y="5141893"/>
            <a:ext cx="382827" cy="382827"/>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grpSp>
        <p:nvGrpSpPr>
          <p:cNvPr id="10" name="Group 10"/>
          <p:cNvGrpSpPr/>
          <p:nvPr/>
        </p:nvGrpSpPr>
        <p:grpSpPr>
          <a:xfrm>
            <a:off x="1079538" y="7514626"/>
            <a:ext cx="382827" cy="382827"/>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grpSp>
        <p:nvGrpSpPr>
          <p:cNvPr id="12" name="Group 12"/>
          <p:cNvGrpSpPr/>
          <p:nvPr/>
        </p:nvGrpSpPr>
        <p:grpSpPr>
          <a:xfrm>
            <a:off x="6750221" y="7514626"/>
            <a:ext cx="382827" cy="382827"/>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sp>
        <p:nvSpPr>
          <p:cNvPr id="14" name="AutoShape 14"/>
          <p:cNvSpPr/>
          <p:nvPr/>
        </p:nvSpPr>
        <p:spPr>
          <a:xfrm flipV="1">
            <a:off x="6047822" y="2725894"/>
            <a:ext cx="0" cy="6463868"/>
          </a:xfrm>
          <a:prstGeom prst="line">
            <a:avLst/>
          </a:prstGeom>
          <a:ln w="28575" cap="flat">
            <a:solidFill>
              <a:srgbClr val="555555"/>
            </a:solidFill>
            <a:prstDash val="solid"/>
            <a:headEnd type="none" w="sm" len="sm"/>
            <a:tailEnd type="none" w="sm" len="sm"/>
          </a:ln>
        </p:spPr>
      </p:sp>
      <p:pic>
        <p:nvPicPr>
          <p:cNvPr id="15" name="Picture 15"/>
          <p:cNvPicPr>
            <a:picLocks noChangeAspect="1"/>
          </p:cNvPicPr>
          <p:nvPr/>
        </p:nvPicPr>
        <p:blipFill>
          <a:blip r:embed="rId2"/>
          <a:srcRect/>
          <a:stretch>
            <a:fillRect/>
          </a:stretch>
        </p:blipFill>
        <p:spPr>
          <a:xfrm>
            <a:off x="1593306" y="351896"/>
            <a:ext cx="1773162" cy="1688198"/>
          </a:xfrm>
          <a:prstGeom prst="rect">
            <a:avLst/>
          </a:prstGeom>
        </p:spPr>
      </p:pic>
      <p:sp>
        <p:nvSpPr>
          <p:cNvPr id="16" name="TextBox 16"/>
          <p:cNvSpPr txBox="1"/>
          <p:nvPr/>
        </p:nvSpPr>
        <p:spPr>
          <a:xfrm>
            <a:off x="1821008" y="2744944"/>
            <a:ext cx="3610039" cy="450312"/>
          </a:xfrm>
          <a:prstGeom prst="rect">
            <a:avLst/>
          </a:prstGeom>
        </p:spPr>
        <p:txBody>
          <a:bodyPr lIns="0" tIns="0" rIns="0" bIns="0" rtlCol="0" anchor="t">
            <a:spAutoFit/>
          </a:bodyPr>
          <a:lstStyle/>
          <a:p>
            <a:pPr>
              <a:lnSpc>
                <a:spcPts val="3574"/>
              </a:lnSpc>
            </a:pPr>
            <a:r>
              <a:rPr lang="en-US" sz="3108">
                <a:solidFill>
                  <a:srgbClr val="0C3A78"/>
                </a:solidFill>
                <a:latin typeface="Barlow SemiCondensed Bold"/>
              </a:rPr>
              <a:t>12.1% increase</a:t>
            </a:r>
          </a:p>
        </p:txBody>
      </p:sp>
      <p:sp>
        <p:nvSpPr>
          <p:cNvPr id="17" name="TextBox 17"/>
          <p:cNvSpPr txBox="1"/>
          <p:nvPr/>
        </p:nvSpPr>
        <p:spPr>
          <a:xfrm>
            <a:off x="7491691" y="2744944"/>
            <a:ext cx="4043806" cy="450312"/>
          </a:xfrm>
          <a:prstGeom prst="rect">
            <a:avLst/>
          </a:prstGeom>
        </p:spPr>
        <p:txBody>
          <a:bodyPr lIns="0" tIns="0" rIns="0" bIns="0" rtlCol="0" anchor="t">
            <a:spAutoFit/>
          </a:bodyPr>
          <a:lstStyle/>
          <a:p>
            <a:pPr>
              <a:lnSpc>
                <a:spcPts val="3574"/>
              </a:lnSpc>
            </a:pPr>
            <a:r>
              <a:rPr lang="en-US" sz="3108">
                <a:solidFill>
                  <a:srgbClr val="073673"/>
                </a:solidFill>
                <a:latin typeface="Barlow SemiCondensed Bold"/>
              </a:rPr>
              <a:t>9.2% reduction</a:t>
            </a:r>
          </a:p>
        </p:txBody>
      </p:sp>
      <p:sp>
        <p:nvSpPr>
          <p:cNvPr id="18" name="TextBox 18"/>
          <p:cNvSpPr txBox="1"/>
          <p:nvPr/>
        </p:nvSpPr>
        <p:spPr>
          <a:xfrm>
            <a:off x="1821008" y="5117676"/>
            <a:ext cx="3610039" cy="450312"/>
          </a:xfrm>
          <a:prstGeom prst="rect">
            <a:avLst/>
          </a:prstGeom>
        </p:spPr>
        <p:txBody>
          <a:bodyPr lIns="0" tIns="0" rIns="0" bIns="0" rtlCol="0" anchor="t">
            <a:spAutoFit/>
          </a:bodyPr>
          <a:lstStyle/>
          <a:p>
            <a:pPr>
              <a:lnSpc>
                <a:spcPts val="3574"/>
              </a:lnSpc>
            </a:pPr>
            <a:r>
              <a:rPr lang="en-US" sz="3108">
                <a:solidFill>
                  <a:srgbClr val="073673"/>
                </a:solidFill>
                <a:latin typeface="Barlow SemiCondensed Bold"/>
              </a:rPr>
              <a:t>35.7% improvements </a:t>
            </a:r>
          </a:p>
        </p:txBody>
      </p:sp>
      <p:sp>
        <p:nvSpPr>
          <p:cNvPr id="19" name="TextBox 19"/>
          <p:cNvSpPr txBox="1"/>
          <p:nvPr/>
        </p:nvSpPr>
        <p:spPr>
          <a:xfrm>
            <a:off x="7491691" y="5117676"/>
            <a:ext cx="4043806" cy="450312"/>
          </a:xfrm>
          <a:prstGeom prst="rect">
            <a:avLst/>
          </a:prstGeom>
        </p:spPr>
        <p:txBody>
          <a:bodyPr lIns="0" tIns="0" rIns="0" bIns="0" rtlCol="0" anchor="t">
            <a:spAutoFit/>
          </a:bodyPr>
          <a:lstStyle/>
          <a:p>
            <a:pPr>
              <a:lnSpc>
                <a:spcPts val="3574"/>
              </a:lnSpc>
            </a:pPr>
            <a:r>
              <a:rPr lang="en-US" sz="3108">
                <a:solidFill>
                  <a:srgbClr val="073673"/>
                </a:solidFill>
                <a:latin typeface="Barlow SemiCondensed Bold"/>
              </a:rPr>
              <a:t>44.4% increase</a:t>
            </a:r>
          </a:p>
        </p:txBody>
      </p:sp>
      <p:sp>
        <p:nvSpPr>
          <p:cNvPr id="20" name="TextBox 20"/>
          <p:cNvSpPr txBox="1"/>
          <p:nvPr/>
        </p:nvSpPr>
        <p:spPr>
          <a:xfrm>
            <a:off x="1821008" y="7490408"/>
            <a:ext cx="3610039" cy="450312"/>
          </a:xfrm>
          <a:prstGeom prst="rect">
            <a:avLst/>
          </a:prstGeom>
        </p:spPr>
        <p:txBody>
          <a:bodyPr lIns="0" tIns="0" rIns="0" bIns="0" rtlCol="0" anchor="t">
            <a:spAutoFit/>
          </a:bodyPr>
          <a:lstStyle/>
          <a:p>
            <a:pPr>
              <a:lnSpc>
                <a:spcPts val="3574"/>
              </a:lnSpc>
            </a:pPr>
            <a:r>
              <a:rPr lang="en-US" sz="3108">
                <a:solidFill>
                  <a:srgbClr val="073673"/>
                </a:solidFill>
                <a:latin typeface="Barlow SemiCondensed Bold"/>
              </a:rPr>
              <a:t>15.6% reduction</a:t>
            </a:r>
          </a:p>
        </p:txBody>
      </p:sp>
      <p:sp>
        <p:nvSpPr>
          <p:cNvPr id="21" name="TextBox 21"/>
          <p:cNvSpPr txBox="1"/>
          <p:nvPr/>
        </p:nvSpPr>
        <p:spPr>
          <a:xfrm>
            <a:off x="7491691" y="7490408"/>
            <a:ext cx="4043806" cy="450312"/>
          </a:xfrm>
          <a:prstGeom prst="rect">
            <a:avLst/>
          </a:prstGeom>
        </p:spPr>
        <p:txBody>
          <a:bodyPr lIns="0" tIns="0" rIns="0" bIns="0" rtlCol="0" anchor="t">
            <a:spAutoFit/>
          </a:bodyPr>
          <a:lstStyle/>
          <a:p>
            <a:pPr>
              <a:lnSpc>
                <a:spcPts val="3574"/>
              </a:lnSpc>
            </a:pPr>
            <a:r>
              <a:rPr lang="en-US" sz="3108">
                <a:solidFill>
                  <a:srgbClr val="073673"/>
                </a:solidFill>
                <a:latin typeface="Barlow SemiCondensed Bold"/>
              </a:rPr>
              <a:t>42% reduction</a:t>
            </a:r>
          </a:p>
        </p:txBody>
      </p:sp>
      <p:sp>
        <p:nvSpPr>
          <p:cNvPr id="22" name="TextBox 22"/>
          <p:cNvSpPr txBox="1"/>
          <p:nvPr/>
        </p:nvSpPr>
        <p:spPr>
          <a:xfrm>
            <a:off x="1821008" y="3391492"/>
            <a:ext cx="3610039" cy="80327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Increase in the proper use of PPE</a:t>
            </a:r>
          </a:p>
        </p:txBody>
      </p:sp>
      <p:sp>
        <p:nvSpPr>
          <p:cNvPr id="23" name="TextBox 23"/>
          <p:cNvSpPr txBox="1"/>
          <p:nvPr/>
        </p:nvSpPr>
        <p:spPr>
          <a:xfrm>
            <a:off x="7491691" y="3391492"/>
            <a:ext cx="4043806" cy="80327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Reduction in complacency in health &amp; safety procedures </a:t>
            </a:r>
          </a:p>
        </p:txBody>
      </p:sp>
      <p:sp>
        <p:nvSpPr>
          <p:cNvPr id="24" name="TextBox 24"/>
          <p:cNvSpPr txBox="1"/>
          <p:nvPr/>
        </p:nvSpPr>
        <p:spPr>
          <a:xfrm>
            <a:off x="1821008" y="5775191"/>
            <a:ext cx="3610039" cy="80327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Improvements in task efficiency </a:t>
            </a:r>
          </a:p>
        </p:txBody>
      </p:sp>
      <p:sp>
        <p:nvSpPr>
          <p:cNvPr id="25" name="TextBox 25"/>
          <p:cNvSpPr txBox="1"/>
          <p:nvPr/>
        </p:nvSpPr>
        <p:spPr>
          <a:xfrm>
            <a:off x="7491691" y="5775191"/>
            <a:ext cx="4043806" cy="120332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Increase in mentors giving challenging tasks to extend apprentice skills &amp; abilities </a:t>
            </a:r>
          </a:p>
        </p:txBody>
      </p:sp>
      <p:sp>
        <p:nvSpPr>
          <p:cNvPr id="26" name="TextBox 26"/>
          <p:cNvSpPr txBox="1"/>
          <p:nvPr/>
        </p:nvSpPr>
        <p:spPr>
          <a:xfrm>
            <a:off x="1821008" y="8136957"/>
            <a:ext cx="3610039" cy="40322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Reduction in rework </a:t>
            </a:r>
          </a:p>
        </p:txBody>
      </p:sp>
      <p:sp>
        <p:nvSpPr>
          <p:cNvPr id="27" name="TextBox 27"/>
          <p:cNvSpPr txBox="1"/>
          <p:nvPr/>
        </p:nvSpPr>
        <p:spPr>
          <a:xfrm>
            <a:off x="7491691" y="8136957"/>
            <a:ext cx="4043806" cy="40322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Reduction in downtime</a:t>
            </a:r>
          </a:p>
        </p:txBody>
      </p:sp>
      <p:sp>
        <p:nvSpPr>
          <p:cNvPr id="28" name="TextBox 28"/>
          <p:cNvSpPr txBox="1"/>
          <p:nvPr/>
        </p:nvSpPr>
        <p:spPr>
          <a:xfrm>
            <a:off x="3907353" y="508325"/>
            <a:ext cx="8841721" cy="1002637"/>
          </a:xfrm>
          <a:prstGeom prst="rect">
            <a:avLst/>
          </a:prstGeom>
        </p:spPr>
        <p:txBody>
          <a:bodyPr lIns="0" tIns="0" rIns="0" bIns="0" rtlCol="0" anchor="t">
            <a:spAutoFit/>
          </a:bodyPr>
          <a:lstStyle/>
          <a:p>
            <a:pPr>
              <a:lnSpc>
                <a:spcPts val="7943"/>
              </a:lnSpc>
            </a:pPr>
            <a:r>
              <a:rPr lang="en-US" sz="6511" spc="-162">
                <a:solidFill>
                  <a:srgbClr val="0C3A78"/>
                </a:solidFill>
                <a:latin typeface="HK Grotesk Bold"/>
              </a:rPr>
              <a:t>MENTORSHIP IMPACTS</a:t>
            </a:r>
          </a:p>
        </p:txBody>
      </p:sp>
      <p:sp>
        <p:nvSpPr>
          <p:cNvPr id="29" name="TextBox 29"/>
          <p:cNvSpPr txBox="1"/>
          <p:nvPr/>
        </p:nvSpPr>
        <p:spPr>
          <a:xfrm>
            <a:off x="3907353" y="1491912"/>
            <a:ext cx="13351947" cy="331348"/>
          </a:xfrm>
          <a:prstGeom prst="rect">
            <a:avLst/>
          </a:prstGeom>
        </p:spPr>
        <p:txBody>
          <a:bodyPr lIns="0" tIns="0" rIns="0" bIns="0" rtlCol="0" anchor="t">
            <a:spAutoFit/>
          </a:bodyPr>
          <a:lstStyle/>
          <a:p>
            <a:pPr>
              <a:lnSpc>
                <a:spcPts val="2655"/>
              </a:lnSpc>
              <a:spcBef>
                <a:spcPct val="0"/>
              </a:spcBef>
            </a:pPr>
            <a:r>
              <a:rPr lang="en-US" sz="2074">
                <a:solidFill>
                  <a:srgbClr val="0C3A78"/>
                </a:solidFill>
                <a:latin typeface="HK Grotesk Bold"/>
              </a:rPr>
              <a:t>Apply industry best practice in knowledge and skill transfer between journeypersons and apprentices.</a:t>
            </a:r>
          </a:p>
        </p:txBody>
      </p:sp>
      <p:grpSp>
        <p:nvGrpSpPr>
          <p:cNvPr id="30" name="Group 30"/>
          <p:cNvGrpSpPr/>
          <p:nvPr/>
        </p:nvGrpSpPr>
        <p:grpSpPr>
          <a:xfrm>
            <a:off x="12614134" y="5185161"/>
            <a:ext cx="382827" cy="382827"/>
            <a:chOff x="0" y="0"/>
            <a:chExt cx="1913890" cy="1913890"/>
          </a:xfrm>
        </p:grpSpPr>
        <p:sp>
          <p:nvSpPr>
            <p:cNvPr id="31" name="Freeform 3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48B3D"/>
            </a:solidFill>
          </p:spPr>
        </p:sp>
      </p:grpSp>
      <p:sp>
        <p:nvSpPr>
          <p:cNvPr id="32" name="AutoShape 32"/>
          <p:cNvSpPr/>
          <p:nvPr/>
        </p:nvSpPr>
        <p:spPr>
          <a:xfrm flipV="1">
            <a:off x="11911735" y="2769161"/>
            <a:ext cx="0" cy="6463868"/>
          </a:xfrm>
          <a:prstGeom prst="line">
            <a:avLst/>
          </a:prstGeom>
          <a:ln w="28575" cap="flat">
            <a:solidFill>
              <a:srgbClr val="555555"/>
            </a:solidFill>
            <a:prstDash val="solid"/>
            <a:headEnd type="none" w="sm" len="sm"/>
            <a:tailEnd type="none" w="sm" len="sm"/>
          </a:ln>
        </p:spPr>
      </p:sp>
      <p:sp>
        <p:nvSpPr>
          <p:cNvPr id="33" name="TextBox 33"/>
          <p:cNvSpPr txBox="1"/>
          <p:nvPr/>
        </p:nvSpPr>
        <p:spPr>
          <a:xfrm>
            <a:off x="13355604" y="5160943"/>
            <a:ext cx="4043806" cy="450312"/>
          </a:xfrm>
          <a:prstGeom prst="rect">
            <a:avLst/>
          </a:prstGeom>
        </p:spPr>
        <p:txBody>
          <a:bodyPr lIns="0" tIns="0" rIns="0" bIns="0" rtlCol="0" anchor="t">
            <a:spAutoFit/>
          </a:bodyPr>
          <a:lstStyle/>
          <a:p>
            <a:pPr>
              <a:lnSpc>
                <a:spcPts val="3574"/>
              </a:lnSpc>
            </a:pPr>
            <a:r>
              <a:rPr lang="en-US" sz="3108">
                <a:solidFill>
                  <a:srgbClr val="073673"/>
                </a:solidFill>
                <a:latin typeface="Barlow SemiCondensed Bold"/>
              </a:rPr>
              <a:t>$1 invested = $2</a:t>
            </a:r>
          </a:p>
        </p:txBody>
      </p:sp>
      <p:sp>
        <p:nvSpPr>
          <p:cNvPr id="34" name="TextBox 34"/>
          <p:cNvSpPr txBox="1"/>
          <p:nvPr/>
        </p:nvSpPr>
        <p:spPr>
          <a:xfrm>
            <a:off x="13355604" y="5818459"/>
            <a:ext cx="4043806" cy="403225"/>
          </a:xfrm>
          <a:prstGeom prst="rect">
            <a:avLst/>
          </a:prstGeom>
        </p:spPr>
        <p:txBody>
          <a:bodyPr lIns="0" tIns="0" rIns="0" bIns="0" rtlCol="0" anchor="t">
            <a:spAutoFit/>
          </a:bodyPr>
          <a:lstStyle/>
          <a:p>
            <a:pPr>
              <a:lnSpc>
                <a:spcPts val="3199"/>
              </a:lnSpc>
              <a:spcBef>
                <a:spcPct val="0"/>
              </a:spcBef>
            </a:pPr>
            <a:r>
              <a:rPr lang="en-US" sz="2499">
                <a:solidFill>
                  <a:srgbClr val="073673"/>
                </a:solidFill>
                <a:latin typeface="Barlow Light Bold"/>
              </a:rPr>
              <a:t>For every $1 invested = $2*</a:t>
            </a:r>
          </a:p>
        </p:txBody>
      </p:sp>
      <p:pic>
        <p:nvPicPr>
          <p:cNvPr id="35" name="Picture 35"/>
          <p:cNvPicPr>
            <a:picLocks noChangeAspect="1"/>
          </p:cNvPicPr>
          <p:nvPr/>
        </p:nvPicPr>
        <p:blipFill>
          <a:blip r:embed="rId3"/>
          <a:srcRect r="71662"/>
          <a:stretch>
            <a:fillRect/>
          </a:stretch>
        </p:blipFill>
        <p:spPr>
          <a:xfrm>
            <a:off x="16603446" y="9115425"/>
            <a:ext cx="2014338" cy="1171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6486" y="2749378"/>
            <a:ext cx="19620973" cy="3492432"/>
          </a:xfrm>
          <a:prstGeom prst="rect">
            <a:avLst/>
          </a:prstGeom>
          <a:solidFill>
            <a:srgbClr val="000000"/>
          </a:solidFill>
        </p:spPr>
      </p:sp>
      <p:sp>
        <p:nvSpPr>
          <p:cNvPr id="3" name="TextBox 3"/>
          <p:cNvSpPr txBox="1"/>
          <p:nvPr/>
        </p:nvSpPr>
        <p:spPr>
          <a:xfrm>
            <a:off x="3402440" y="657247"/>
            <a:ext cx="17725373" cy="1457325"/>
          </a:xfrm>
          <a:prstGeom prst="rect">
            <a:avLst/>
          </a:prstGeom>
        </p:spPr>
        <p:txBody>
          <a:bodyPr lIns="0" tIns="0" rIns="0" bIns="0" rtlCol="0" anchor="t">
            <a:spAutoFit/>
          </a:bodyPr>
          <a:lstStyle/>
          <a:p>
            <a:pPr>
              <a:lnSpc>
                <a:spcPts val="5759"/>
              </a:lnSpc>
            </a:pPr>
            <a:r>
              <a:rPr lang="en-US" sz="4800" spc="336">
                <a:solidFill>
                  <a:srgbClr val="000000"/>
                </a:solidFill>
                <a:latin typeface="Alfa Slab One"/>
              </a:rPr>
              <a:t>NABTU Pilot Project 2022</a:t>
            </a:r>
          </a:p>
          <a:p>
            <a:pPr>
              <a:lnSpc>
                <a:spcPts val="5759"/>
              </a:lnSpc>
            </a:pPr>
            <a:r>
              <a:rPr lang="en-US" sz="4800" spc="336">
                <a:solidFill>
                  <a:srgbClr val="2667FF"/>
                </a:solidFill>
                <a:latin typeface="Alfa Slab One"/>
              </a:rPr>
              <a:t>Mentorship </a:t>
            </a:r>
          </a:p>
        </p:txBody>
      </p:sp>
      <p:pic>
        <p:nvPicPr>
          <p:cNvPr id="4" name="Picture 4"/>
          <p:cNvPicPr>
            <a:picLocks noChangeAspect="1"/>
          </p:cNvPicPr>
          <p:nvPr/>
        </p:nvPicPr>
        <p:blipFill>
          <a:blip r:embed="rId2"/>
          <a:srcRect/>
          <a:stretch>
            <a:fillRect/>
          </a:stretch>
        </p:blipFill>
        <p:spPr>
          <a:xfrm>
            <a:off x="787577" y="410654"/>
            <a:ext cx="2058588" cy="1959947"/>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31396" y="6651472"/>
            <a:ext cx="770991" cy="585953"/>
          </a:xfrm>
          <a:prstGeom prst="rect">
            <a:avLst/>
          </a:prstGeom>
        </p:spPr>
      </p:pic>
      <p:sp>
        <p:nvSpPr>
          <p:cNvPr id="6" name="TextBox 6"/>
          <p:cNvSpPr txBox="1"/>
          <p:nvPr/>
        </p:nvSpPr>
        <p:spPr>
          <a:xfrm>
            <a:off x="787577" y="3318097"/>
            <a:ext cx="16712846" cy="2488345"/>
          </a:xfrm>
          <a:prstGeom prst="rect">
            <a:avLst/>
          </a:prstGeom>
        </p:spPr>
        <p:txBody>
          <a:bodyPr lIns="0" tIns="0" rIns="0" bIns="0" rtlCol="0" anchor="t">
            <a:spAutoFit/>
          </a:bodyPr>
          <a:lstStyle/>
          <a:p>
            <a:pPr algn="ctr">
              <a:lnSpc>
                <a:spcPts val="6403"/>
              </a:lnSpc>
            </a:pPr>
            <a:r>
              <a:rPr lang="en-US" sz="6601" spc="66" dirty="0">
                <a:solidFill>
                  <a:srgbClr val="FFFFFF"/>
                </a:solidFill>
                <a:latin typeface="Alfa Slab One Bold"/>
              </a:rPr>
              <a:t>60+ TRAINERS</a:t>
            </a:r>
          </a:p>
          <a:p>
            <a:pPr algn="ctr">
              <a:lnSpc>
                <a:spcPts val="6403"/>
              </a:lnSpc>
            </a:pPr>
            <a:r>
              <a:rPr lang="en-US" sz="6601" spc="66" dirty="0">
                <a:solidFill>
                  <a:srgbClr val="FFFFFF"/>
                </a:solidFill>
                <a:latin typeface="Alfa Slab One Bold"/>
              </a:rPr>
              <a:t>1200+ APPRENTICES &amp; MENTORS TRAINED</a:t>
            </a:r>
          </a:p>
        </p:txBody>
      </p:sp>
      <p:pic>
        <p:nvPicPr>
          <p:cNvPr id="7" name="Picture 7"/>
          <p:cNvPicPr>
            <a:picLocks noChangeAspect="1"/>
          </p:cNvPicPr>
          <p:nvPr/>
        </p:nvPicPr>
        <p:blipFill>
          <a:blip r:embed="rId5"/>
          <a:srcRect/>
          <a:stretch>
            <a:fillRect/>
          </a:stretch>
        </p:blipFill>
        <p:spPr>
          <a:xfrm>
            <a:off x="14630565" y="666772"/>
            <a:ext cx="3016100" cy="1276378"/>
          </a:xfrm>
          <a:prstGeom prst="rect">
            <a:avLst/>
          </a:prstGeom>
        </p:spPr>
      </p:pic>
      <p:pic>
        <p:nvPicPr>
          <p:cNvPr id="8" name="Picture 8"/>
          <p:cNvPicPr>
            <a:picLocks noChangeAspect="1"/>
          </p:cNvPicPr>
          <p:nvPr/>
        </p:nvPicPr>
        <p:blipFill>
          <a:blip r:embed="rId6"/>
          <a:srcRect/>
          <a:stretch>
            <a:fillRect/>
          </a:stretch>
        </p:blipFill>
        <p:spPr>
          <a:xfrm>
            <a:off x="395165" y="9666365"/>
            <a:ext cx="2191165" cy="361136"/>
          </a:xfrm>
          <a:prstGeom prst="rect">
            <a:avLst/>
          </a:prstGeom>
        </p:spPr>
      </p:pic>
      <p:sp>
        <p:nvSpPr>
          <p:cNvPr id="9" name="TextBox 9"/>
          <p:cNvSpPr txBox="1"/>
          <p:nvPr/>
        </p:nvSpPr>
        <p:spPr>
          <a:xfrm>
            <a:off x="901612" y="6822835"/>
            <a:ext cx="9493532" cy="2462530"/>
          </a:xfrm>
          <a:prstGeom prst="rect">
            <a:avLst/>
          </a:prstGeom>
        </p:spPr>
        <p:txBody>
          <a:bodyPr lIns="0" tIns="0" rIns="0" bIns="0" rtlCol="0" anchor="t">
            <a:spAutoFit/>
          </a:bodyPr>
          <a:lstStyle/>
          <a:p>
            <a:pPr>
              <a:lnSpc>
                <a:spcPts val="3919"/>
              </a:lnSpc>
            </a:pPr>
            <a:r>
              <a:rPr lang="en-US" sz="2799" spc="27" dirty="0">
                <a:solidFill>
                  <a:srgbClr val="000000"/>
                </a:solidFill>
                <a:latin typeface="Source Sans Pro Bold"/>
              </a:rPr>
              <a:t>Bricklayers and Allied Craftworkers, Ohio</a:t>
            </a:r>
          </a:p>
          <a:p>
            <a:pPr>
              <a:lnSpc>
                <a:spcPts val="3919"/>
              </a:lnSpc>
            </a:pPr>
            <a:r>
              <a:rPr lang="en-US" sz="2799" spc="27" dirty="0">
                <a:solidFill>
                  <a:srgbClr val="000000"/>
                </a:solidFill>
                <a:latin typeface="Source Sans Pro Bold"/>
              </a:rPr>
              <a:t>Ironworkers 29, Portland</a:t>
            </a:r>
          </a:p>
          <a:p>
            <a:pPr>
              <a:lnSpc>
                <a:spcPts val="3919"/>
              </a:lnSpc>
            </a:pPr>
            <a:r>
              <a:rPr lang="en-US" sz="2799" spc="27" dirty="0">
                <a:solidFill>
                  <a:srgbClr val="000000"/>
                </a:solidFill>
                <a:latin typeface="Source Sans Pro Bold"/>
              </a:rPr>
              <a:t>Electrical JATC, Baltimore</a:t>
            </a:r>
          </a:p>
          <a:p>
            <a:pPr>
              <a:lnSpc>
                <a:spcPts val="3919"/>
              </a:lnSpc>
            </a:pPr>
            <a:r>
              <a:rPr lang="en-US" sz="2799" spc="27" dirty="0">
                <a:solidFill>
                  <a:srgbClr val="000000"/>
                </a:solidFill>
                <a:latin typeface="Source Sans Pro Bold"/>
              </a:rPr>
              <a:t>Electrical JATC, Charlotte </a:t>
            </a:r>
          </a:p>
          <a:p>
            <a:pPr>
              <a:lnSpc>
                <a:spcPts val="3919"/>
              </a:lnSpc>
            </a:pPr>
            <a:endParaRPr lang="en-US" sz="2799" spc="27" dirty="0">
              <a:solidFill>
                <a:srgbClr val="000000"/>
              </a:solidFill>
              <a:latin typeface="Source Sans Pro Bold"/>
            </a:endParaRPr>
          </a:p>
        </p:txBody>
      </p:sp>
      <p:sp>
        <p:nvSpPr>
          <p:cNvPr id="10" name="TextBox 10"/>
          <p:cNvSpPr txBox="1"/>
          <p:nvPr/>
        </p:nvSpPr>
        <p:spPr>
          <a:xfrm>
            <a:off x="13016891" y="6896823"/>
            <a:ext cx="4814436" cy="2788938"/>
          </a:xfrm>
          <a:prstGeom prst="rect">
            <a:avLst/>
          </a:prstGeom>
        </p:spPr>
        <p:txBody>
          <a:bodyPr lIns="0" tIns="0" rIns="0" bIns="0" rtlCol="0" anchor="t">
            <a:spAutoFit/>
          </a:bodyPr>
          <a:lstStyle/>
          <a:p>
            <a:pPr algn="r">
              <a:lnSpc>
                <a:spcPts val="3220"/>
              </a:lnSpc>
            </a:pPr>
            <a:r>
              <a:rPr lang="en-US" sz="2300" spc="184">
                <a:solidFill>
                  <a:srgbClr val="000000"/>
                </a:solidFill>
                <a:latin typeface="Source Sans Pro Italics"/>
              </a:rPr>
              <a:t>All the participants said that they thought the training was great and they are looking forward to the next steps. The entire group is on board with implementing this into our program.</a:t>
            </a:r>
          </a:p>
          <a:p>
            <a:pPr algn="r">
              <a:lnSpc>
                <a:spcPts val="3220"/>
              </a:lnSpc>
              <a:spcBef>
                <a:spcPct val="0"/>
              </a:spcBef>
            </a:pPr>
            <a:endParaRPr lang="en-US" sz="2300" spc="184">
              <a:solidFill>
                <a:srgbClr val="000000"/>
              </a:solidFill>
              <a:latin typeface="Source Sans Pro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6000"/>
          </a:blip>
          <a:srcRect t="9796" b="9796"/>
          <a:stretch>
            <a:fillRect/>
          </a:stretch>
        </p:blipFill>
        <p:spPr>
          <a:xfrm>
            <a:off x="-101938" y="-800827"/>
            <a:ext cx="18465411" cy="9898204"/>
          </a:xfrm>
          <a:prstGeom prst="rect">
            <a:avLst/>
          </a:prstGeom>
        </p:spPr>
      </p:pic>
      <p:pic>
        <p:nvPicPr>
          <p:cNvPr id="3" name="Picture 3"/>
          <p:cNvPicPr>
            <a:picLocks noChangeAspect="1"/>
          </p:cNvPicPr>
          <p:nvPr/>
        </p:nvPicPr>
        <p:blipFill>
          <a:blip r:embed="rId3"/>
          <a:srcRect/>
          <a:stretch>
            <a:fillRect/>
          </a:stretch>
        </p:blipFill>
        <p:spPr>
          <a:xfrm>
            <a:off x="15251049" y="9559985"/>
            <a:ext cx="2825123" cy="465622"/>
          </a:xfrm>
          <a:prstGeom prst="rect">
            <a:avLst/>
          </a:prstGeom>
        </p:spPr>
      </p:pic>
      <p:pic>
        <p:nvPicPr>
          <p:cNvPr id="4" name="Picture 4"/>
          <p:cNvPicPr>
            <a:picLocks noChangeAspect="1"/>
          </p:cNvPicPr>
          <p:nvPr/>
        </p:nvPicPr>
        <p:blipFill>
          <a:blip r:embed="rId4"/>
          <a:srcRect/>
          <a:stretch>
            <a:fillRect/>
          </a:stretch>
        </p:blipFill>
        <p:spPr>
          <a:xfrm>
            <a:off x="284652" y="9258300"/>
            <a:ext cx="2038198" cy="866234"/>
          </a:xfrm>
          <a:prstGeom prst="rect">
            <a:avLst/>
          </a:prstGeom>
        </p:spPr>
      </p:pic>
      <p:pic>
        <p:nvPicPr>
          <p:cNvPr id="5" name="Picture 5"/>
          <p:cNvPicPr>
            <a:picLocks noChangeAspect="1"/>
          </p:cNvPicPr>
          <p:nvPr/>
        </p:nvPicPr>
        <p:blipFill>
          <a:blip r:embed="rId5"/>
          <a:srcRect/>
          <a:stretch>
            <a:fillRect/>
          </a:stretch>
        </p:blipFill>
        <p:spPr>
          <a:xfrm>
            <a:off x="803781" y="780968"/>
            <a:ext cx="2578149" cy="2553941"/>
          </a:xfrm>
          <a:prstGeom prst="rect">
            <a:avLst/>
          </a:prstGeom>
        </p:spPr>
      </p:pic>
      <p:sp>
        <p:nvSpPr>
          <p:cNvPr id="6" name="TextBox 6"/>
          <p:cNvSpPr txBox="1"/>
          <p:nvPr/>
        </p:nvSpPr>
        <p:spPr>
          <a:xfrm>
            <a:off x="2493692" y="6928101"/>
            <a:ext cx="12757358" cy="1553072"/>
          </a:xfrm>
          <a:prstGeom prst="rect">
            <a:avLst/>
          </a:prstGeom>
        </p:spPr>
        <p:txBody>
          <a:bodyPr lIns="0" tIns="0" rIns="0" bIns="0" rtlCol="0" anchor="t">
            <a:spAutoFit/>
          </a:bodyPr>
          <a:lstStyle/>
          <a:p>
            <a:pPr algn="ctr">
              <a:lnSpc>
                <a:spcPts val="3122"/>
              </a:lnSpc>
            </a:pPr>
            <a:r>
              <a:rPr lang="en-US" sz="2230">
                <a:solidFill>
                  <a:srgbClr val="FFFFFF">
                    <a:alpha val="91765"/>
                  </a:srgbClr>
                </a:solidFill>
                <a:latin typeface="Lato"/>
              </a:rPr>
              <a:t>For over 20 years, tens of thousands of apprentices and journeypersons across North America have been trained using our Mentorship program, with proven results in increased skills acquisition, productivity and safety, communicationenhanced job satisfaction and retention.</a:t>
            </a:r>
          </a:p>
          <a:p>
            <a:pPr algn="ctr">
              <a:lnSpc>
                <a:spcPts val="3122"/>
              </a:lnSpc>
            </a:pPr>
            <a:endParaRPr lang="en-US" sz="2230">
              <a:solidFill>
                <a:srgbClr val="FFFFFF">
                  <a:alpha val="91765"/>
                </a:srgbClr>
              </a:solidFill>
              <a:latin typeface="Lato"/>
            </a:endParaRPr>
          </a:p>
        </p:txBody>
      </p:sp>
      <p:sp>
        <p:nvSpPr>
          <p:cNvPr id="7" name="TextBox 7"/>
          <p:cNvSpPr txBox="1"/>
          <p:nvPr/>
        </p:nvSpPr>
        <p:spPr>
          <a:xfrm>
            <a:off x="2493692" y="6250863"/>
            <a:ext cx="12620748" cy="595997"/>
          </a:xfrm>
          <a:prstGeom prst="rect">
            <a:avLst/>
          </a:prstGeom>
        </p:spPr>
        <p:txBody>
          <a:bodyPr lIns="0" tIns="0" rIns="0" bIns="0" rtlCol="0" anchor="t">
            <a:spAutoFit/>
          </a:bodyPr>
          <a:lstStyle/>
          <a:p>
            <a:pPr algn="ctr">
              <a:lnSpc>
                <a:spcPts val="4949"/>
              </a:lnSpc>
            </a:pPr>
            <a:r>
              <a:rPr lang="en-US" sz="3535" spc="38">
                <a:solidFill>
                  <a:srgbClr val="FFFFFF">
                    <a:alpha val="91765"/>
                  </a:srgbClr>
                </a:solidFill>
                <a:latin typeface="Montserrat Extra-Bold Bold"/>
              </a:rPr>
              <a:t> BUILD AND RETAIN A HIGH-QUALITY WORKFORCE</a:t>
            </a:r>
          </a:p>
        </p:txBody>
      </p:sp>
      <p:sp>
        <p:nvSpPr>
          <p:cNvPr id="8" name="TextBox 8"/>
          <p:cNvSpPr txBox="1"/>
          <p:nvPr/>
        </p:nvSpPr>
        <p:spPr>
          <a:xfrm>
            <a:off x="778000" y="3477784"/>
            <a:ext cx="6820117" cy="972312"/>
          </a:xfrm>
          <a:prstGeom prst="rect">
            <a:avLst/>
          </a:prstGeom>
        </p:spPr>
        <p:txBody>
          <a:bodyPr lIns="0" tIns="0" rIns="0" bIns="0" rtlCol="0" anchor="t">
            <a:spAutoFit/>
          </a:bodyPr>
          <a:lstStyle/>
          <a:p>
            <a:pPr algn="just">
              <a:lnSpc>
                <a:spcPts val="7353"/>
              </a:lnSpc>
            </a:pPr>
            <a:r>
              <a:rPr lang="en-US" sz="7353">
                <a:solidFill>
                  <a:srgbClr val="FFFFFF"/>
                </a:solidFill>
                <a:latin typeface="Montserrat Extra-Bold Bold"/>
              </a:rPr>
              <a:t>MENTORSHIP</a:t>
            </a:r>
          </a:p>
        </p:txBody>
      </p:sp>
      <p:sp>
        <p:nvSpPr>
          <p:cNvPr id="9" name="TextBox 9"/>
          <p:cNvSpPr txBox="1"/>
          <p:nvPr/>
        </p:nvSpPr>
        <p:spPr>
          <a:xfrm>
            <a:off x="803781" y="4402393"/>
            <a:ext cx="6383832" cy="509129"/>
          </a:xfrm>
          <a:prstGeom prst="rect">
            <a:avLst/>
          </a:prstGeom>
        </p:spPr>
        <p:txBody>
          <a:bodyPr lIns="0" tIns="0" rIns="0" bIns="0" rtlCol="0" anchor="t">
            <a:spAutoFit/>
          </a:bodyPr>
          <a:lstStyle/>
          <a:p>
            <a:pPr>
              <a:lnSpc>
                <a:spcPts val="3839"/>
              </a:lnSpc>
            </a:pPr>
            <a:r>
              <a:rPr lang="en-US" sz="3839">
                <a:solidFill>
                  <a:srgbClr val="233DFF"/>
                </a:solidFill>
                <a:latin typeface="Montserrat Classic Bold"/>
              </a:rPr>
              <a:t>skillplan.ca/products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604</Words>
  <Application>Microsoft Office PowerPoint</Application>
  <PresentationFormat>Custom</PresentationFormat>
  <Paragraphs>90</Paragraphs>
  <Slides>7</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7</vt:i4>
      </vt:variant>
    </vt:vector>
  </HeadingPairs>
  <TitlesOfParts>
    <vt:vector size="28" baseType="lpstr">
      <vt:lpstr>Montserrat Light Bold</vt:lpstr>
      <vt:lpstr>Montserrat Light</vt:lpstr>
      <vt:lpstr>Open Sans Bold Bold</vt:lpstr>
      <vt:lpstr>Lato</vt:lpstr>
      <vt:lpstr>Montserrat Classic Bold</vt:lpstr>
      <vt:lpstr>Montserrat</vt:lpstr>
      <vt:lpstr>Barlow SemiCondensed Bold</vt:lpstr>
      <vt:lpstr>Open Sans Bold</vt:lpstr>
      <vt:lpstr>Barlow Light Bold</vt:lpstr>
      <vt:lpstr>Montserrat Extra-Bold Bold</vt:lpstr>
      <vt:lpstr>Source Sans Pro Italics</vt:lpstr>
      <vt:lpstr>HK Grotesk Bold</vt:lpstr>
      <vt:lpstr>Arimo Bold</vt:lpstr>
      <vt:lpstr>Source Sans Pro Bold</vt:lpstr>
      <vt:lpstr>Alfa Slab One Bold</vt:lpstr>
      <vt:lpstr>HK Grotesk Bold Bold</vt:lpstr>
      <vt:lpstr>Alfa Slab One</vt:lpstr>
      <vt:lpstr>Calibri</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NABTU Mentorship 2023</dc:title>
  <dc:creator>Lovey Sidhu</dc:creator>
  <cp:lastModifiedBy>Paul Costello</cp:lastModifiedBy>
  <cp:revision>2</cp:revision>
  <dcterms:created xsi:type="dcterms:W3CDTF">2006-08-16T00:00:00Z</dcterms:created>
  <dcterms:modified xsi:type="dcterms:W3CDTF">2023-05-15T03:07:25Z</dcterms:modified>
  <dc:identifier>DAFhE-j4wWg</dc:identifier>
</cp:coreProperties>
</file>